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431" r:id="rId2"/>
    <p:sldId id="336" r:id="rId3"/>
    <p:sldId id="337" r:id="rId4"/>
    <p:sldId id="338" r:id="rId5"/>
    <p:sldId id="339" r:id="rId6"/>
    <p:sldId id="340" r:id="rId7"/>
    <p:sldId id="341" r:id="rId8"/>
    <p:sldId id="342" r:id="rId9"/>
    <p:sldId id="343" r:id="rId10"/>
    <p:sldId id="344" r:id="rId11"/>
    <p:sldId id="345" r:id="rId12"/>
    <p:sldId id="346" r:id="rId13"/>
    <p:sldId id="347" r:id="rId14"/>
    <p:sldId id="348" r:id="rId15"/>
    <p:sldId id="349" r:id="rId16"/>
    <p:sldId id="350" r:id="rId17"/>
    <p:sldId id="351" r:id="rId18"/>
    <p:sldId id="450" r:id="rId19"/>
    <p:sldId id="455" r:id="rId20"/>
    <p:sldId id="451" r:id="rId21"/>
    <p:sldId id="452" r:id="rId22"/>
    <p:sldId id="453" r:id="rId23"/>
    <p:sldId id="454" r:id="rId24"/>
    <p:sldId id="437" r:id="rId25"/>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3132"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357220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F959AE81-3A42-4FF0-850A-D1F042CE2AD6}" type="datetimeFigureOut">
              <a:rPr lang="en-US" smtClean="0"/>
              <a:pPr/>
              <a:t>2/11/2014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27293AC-46B9-46D8-9BC5-3BC1644BE150}" type="slidenum">
              <a:rPr lang="en-US" smtClean="0"/>
              <a:pPr/>
              <a:t>‹#›</a:t>
            </a:fld>
            <a:endParaRPr lang="en-US"/>
          </a:p>
        </p:txBody>
      </p:sp>
    </p:spTree>
    <p:extLst>
      <p:ext uri="{BB962C8B-B14F-4D97-AF65-F5344CB8AC3E}">
        <p14:creationId xmlns:p14="http://schemas.microsoft.com/office/powerpoint/2010/main" val="1590477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4FC9ED-5331-49C0-B457-64297038106B}"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1">
                <a:ln>
                  <a:noFill/>
                </a:ln>
                <a:solidFill>
                  <a:schemeClr val="tx1"/>
                </a:solidFill>
              </a:defRPr>
            </a:lvl1p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290464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FC9ED-5331-49C0-B457-64297038106B}"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EEAC0-2BF4-4264-9FDA-661EA6A22F2B}" type="slidenum">
              <a:rPr lang="en-US" smtClean="0"/>
              <a:pPr/>
              <a:t>‹#›</a:t>
            </a:fld>
            <a:endParaRPr lang="en-US"/>
          </a:p>
        </p:txBody>
      </p:sp>
    </p:spTree>
    <p:extLst>
      <p:ext uri="{BB962C8B-B14F-4D97-AF65-F5344CB8AC3E}">
        <p14:creationId xmlns:p14="http://schemas.microsoft.com/office/powerpoint/2010/main" val="61965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FC9ED-5331-49C0-B457-64297038106B}"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EEAC0-2BF4-4264-9FDA-661EA6A22F2B}" type="slidenum">
              <a:rPr lang="en-US" smtClean="0"/>
              <a:pPr/>
              <a:t>‹#›</a:t>
            </a:fld>
            <a:endParaRPr lang="en-US"/>
          </a:p>
        </p:txBody>
      </p:sp>
    </p:spTree>
    <p:extLst>
      <p:ext uri="{BB962C8B-B14F-4D97-AF65-F5344CB8AC3E}">
        <p14:creationId xmlns:p14="http://schemas.microsoft.com/office/powerpoint/2010/main" val="2366908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AE5EEAC0-2BF4-4264-9FDA-661EA6A22F2B}" type="slidenum">
              <a:rPr lang="en-US" smtClean="0"/>
              <a:pPr/>
              <a:t>‹#›</a:t>
            </a:fld>
            <a:endParaRPr lang="en-US" dirty="0"/>
          </a:p>
        </p:txBody>
      </p:sp>
      <p:sp>
        <p:nvSpPr>
          <p:cNvPr id="7" name="Text Placeholder 2"/>
          <p:cNvSpPr>
            <a:spLocks noGrp="1"/>
          </p:cNvSpPr>
          <p:nvPr>
            <p:ph idx="1"/>
          </p:nvPr>
        </p:nvSpPr>
        <p:spPr>
          <a:xfrm>
            <a:off x="457200" y="2625697"/>
            <a:ext cx="8229600" cy="37562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641259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4FC9ED-5331-49C0-B457-64297038106B}" type="datetimeFigureOut">
              <a:rPr lang="en-US" smtClean="0"/>
              <a:pPr/>
              <a:t>2/11/2014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5EEAC0-2BF4-4264-9FDA-661EA6A22F2B}" type="slidenum">
              <a:rPr lang="en-US" smtClean="0"/>
              <a:pPr/>
              <a:t>‹#›</a:t>
            </a:fld>
            <a:endParaRPr lang="en-US"/>
          </a:p>
        </p:txBody>
      </p:sp>
    </p:spTree>
    <p:extLst>
      <p:ext uri="{BB962C8B-B14F-4D97-AF65-F5344CB8AC3E}">
        <p14:creationId xmlns:p14="http://schemas.microsoft.com/office/powerpoint/2010/main" val="1158705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4FC9ED-5331-49C0-B457-64297038106B}"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EEAC0-2BF4-4264-9FDA-661EA6A22F2B}" type="slidenum">
              <a:rPr lang="en-US" smtClean="0"/>
              <a:pPr/>
              <a:t>‹#›</a:t>
            </a:fld>
            <a:endParaRPr lang="en-US"/>
          </a:p>
        </p:txBody>
      </p:sp>
    </p:spTree>
    <p:extLst>
      <p:ext uri="{BB962C8B-B14F-4D97-AF65-F5344CB8AC3E}">
        <p14:creationId xmlns:p14="http://schemas.microsoft.com/office/powerpoint/2010/main" val="3123620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4FC9ED-5331-49C0-B457-64297038106B}" type="datetimeFigureOut">
              <a:rPr lang="en-US" smtClean="0"/>
              <a:pPr/>
              <a:t>2/11/2014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5EEAC0-2BF4-4264-9FDA-661EA6A22F2B}" type="slidenum">
              <a:rPr lang="en-US" smtClean="0"/>
              <a:pPr/>
              <a:t>‹#›</a:t>
            </a:fld>
            <a:endParaRPr lang="en-US"/>
          </a:p>
        </p:txBody>
      </p:sp>
    </p:spTree>
    <p:extLst>
      <p:ext uri="{BB962C8B-B14F-4D97-AF65-F5344CB8AC3E}">
        <p14:creationId xmlns:p14="http://schemas.microsoft.com/office/powerpoint/2010/main" val="2855763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4FC9ED-5331-49C0-B457-64297038106B}" type="datetimeFigureOut">
              <a:rPr lang="en-US" smtClean="0"/>
              <a:pPr/>
              <a:t>2/11/2014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5EEAC0-2BF4-4264-9FDA-661EA6A22F2B}" type="slidenum">
              <a:rPr lang="en-US" smtClean="0"/>
              <a:pPr/>
              <a:t>‹#›</a:t>
            </a:fld>
            <a:endParaRPr lang="en-US"/>
          </a:p>
        </p:txBody>
      </p:sp>
    </p:spTree>
    <p:extLst>
      <p:ext uri="{BB962C8B-B14F-4D97-AF65-F5344CB8AC3E}">
        <p14:creationId xmlns:p14="http://schemas.microsoft.com/office/powerpoint/2010/main" val="2697968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tx1"/>
                </a:solidFill>
              </a:defRPr>
            </a:lvl1p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986078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FC9ED-5331-49C0-B457-64297038106B}"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EEAC0-2BF4-4264-9FDA-661EA6A22F2B}" type="slidenum">
              <a:rPr lang="en-US" smtClean="0"/>
              <a:pPr/>
              <a:t>‹#›</a:t>
            </a:fld>
            <a:endParaRPr lang="en-US"/>
          </a:p>
        </p:txBody>
      </p:sp>
    </p:spTree>
    <p:extLst>
      <p:ext uri="{BB962C8B-B14F-4D97-AF65-F5344CB8AC3E}">
        <p14:creationId xmlns:p14="http://schemas.microsoft.com/office/powerpoint/2010/main" val="6637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FC9ED-5331-49C0-B457-64297038106B}" type="datetimeFigureOut">
              <a:rPr lang="en-US" smtClean="0"/>
              <a:pPr/>
              <a:t>2/11/2014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5EEAC0-2BF4-4264-9FDA-661EA6A22F2B}" type="slidenum">
              <a:rPr lang="en-US" smtClean="0"/>
              <a:pPr/>
              <a:t>‹#›</a:t>
            </a:fld>
            <a:endParaRPr lang="en-US"/>
          </a:p>
        </p:txBody>
      </p:sp>
    </p:spTree>
    <p:extLst>
      <p:ext uri="{BB962C8B-B14F-4D97-AF65-F5344CB8AC3E}">
        <p14:creationId xmlns:p14="http://schemas.microsoft.com/office/powerpoint/2010/main" val="2288638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FC9ED-5331-49C0-B457-64297038106B}" type="datetimeFigureOut">
              <a:rPr lang="en-US" smtClean="0"/>
              <a:pPr/>
              <a:t>2/11/2014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AE5EEAC0-2BF4-4264-9FDA-661EA6A22F2B}" type="slidenum">
              <a:rPr lang="en-US" smtClean="0"/>
              <a:pPr/>
              <a:t>‹#›</a:t>
            </a:fld>
            <a:endParaRPr lang="en-US" dirty="0"/>
          </a:p>
        </p:txBody>
      </p:sp>
    </p:spTree>
    <p:extLst>
      <p:ext uri="{BB962C8B-B14F-4D97-AF65-F5344CB8AC3E}">
        <p14:creationId xmlns:p14="http://schemas.microsoft.com/office/powerpoint/2010/main" val="209934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A004599-F566-6640-BB63-AEF42B0DD061}" type="slidenum">
              <a:rPr lang="en-US" smtClean="0"/>
              <a:pPr/>
              <a:t>1</a:t>
            </a:fld>
            <a:endParaRPr lang="en-US" dirty="0"/>
          </a:p>
        </p:txBody>
      </p:sp>
    </p:spTree>
    <p:extLst>
      <p:ext uri="{BB962C8B-B14F-4D97-AF65-F5344CB8AC3E}">
        <p14:creationId xmlns:p14="http://schemas.microsoft.com/office/powerpoint/2010/main" val="3560215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10</a:t>
            </a:fld>
            <a:endParaRPr lang="en-US" dirty="0"/>
          </a:p>
        </p:txBody>
      </p:sp>
      <p:sp>
        <p:nvSpPr>
          <p:cNvPr id="2" name="Title 1"/>
          <p:cNvSpPr>
            <a:spLocks noGrp="1"/>
          </p:cNvSpPr>
          <p:nvPr>
            <p:ph type="title" idx="4294967295"/>
          </p:nvPr>
        </p:nvSpPr>
        <p:spPr>
          <a:xfrm>
            <a:off x="466344" y="260795"/>
            <a:ext cx="4489450" cy="750887"/>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LaMancha</a:t>
            </a:r>
            <a:r>
              <a:rPr lang="en-US" b="1" i="1" dirty="0"/>
              <a:t> </a:t>
            </a:r>
            <a:endParaRPr lang="en-US" dirty="0"/>
          </a:p>
        </p:txBody>
      </p:sp>
      <p:sp>
        <p:nvSpPr>
          <p:cNvPr id="3" name="Content Placeholder 2"/>
          <p:cNvSpPr>
            <a:spLocks noGrp="1"/>
          </p:cNvSpPr>
          <p:nvPr>
            <p:ph idx="4294967295"/>
          </p:nvPr>
        </p:nvSpPr>
        <p:spPr>
          <a:xfrm>
            <a:off x="457200" y="2621664"/>
            <a:ext cx="8229600" cy="4236336"/>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United </a:t>
            </a:r>
            <a:r>
              <a:rPr lang="en-US" sz="2000" dirty="0" smtClean="0">
                <a:latin typeface="Arial" pitchFamily="34" charset="0"/>
                <a:cs typeface="Arial" pitchFamily="34" charset="0"/>
              </a:rPr>
              <a:t>States, Oregon </a:t>
            </a:r>
            <a:endParaRPr lang="en-US" sz="2000" dirty="0" smtClean="0">
              <a:latin typeface="Arial" pitchFamily="34" charset="0"/>
              <a:cs typeface="Arial" pitchFamily="34" charset="0"/>
            </a:endParaRPr>
          </a:p>
          <a:p>
            <a:pPr>
              <a:lnSpc>
                <a:spcPts val="22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a </a:t>
            </a:r>
            <a:r>
              <a:rPr lang="en-US" sz="2000" dirty="0" smtClean="0">
                <a:latin typeface="Arial" pitchFamily="34" charset="0"/>
                <a:cs typeface="Arial" pitchFamily="34" charset="0"/>
              </a:rPr>
              <a:t>straight </a:t>
            </a:r>
            <a:r>
              <a:rPr lang="en-US" sz="2000" dirty="0">
                <a:latin typeface="Arial" pitchFamily="34" charset="0"/>
                <a:cs typeface="Arial" pitchFamily="34" charset="0"/>
              </a:rPr>
              <a:t>face with distinctive </a:t>
            </a:r>
            <a:r>
              <a:rPr lang="en-US" sz="2000" dirty="0" smtClean="0">
                <a:latin typeface="Arial" pitchFamily="34" charset="0"/>
                <a:cs typeface="Arial" pitchFamily="34" charset="0"/>
              </a:rPr>
              <a:t>ears</a:t>
            </a:r>
          </a:p>
          <a:p>
            <a:pPr lvl="1">
              <a:lnSpc>
                <a:spcPts val="2200"/>
              </a:lnSpc>
            </a:pPr>
            <a:r>
              <a:rPr lang="en-US" sz="2000" dirty="0" smtClean="0">
                <a:latin typeface="Arial" pitchFamily="34" charset="0"/>
                <a:cs typeface="Arial" pitchFamily="34" charset="0"/>
              </a:rPr>
              <a:t>within </a:t>
            </a:r>
            <a:r>
              <a:rPr lang="en-US" sz="2000" dirty="0">
                <a:latin typeface="Arial" pitchFamily="34" charset="0"/>
                <a:cs typeface="Arial" pitchFamily="34" charset="0"/>
              </a:rPr>
              <a:t>the breed there </a:t>
            </a:r>
            <a:r>
              <a:rPr lang="en-US" sz="2000" dirty="0" smtClean="0">
                <a:latin typeface="Arial" pitchFamily="34" charset="0"/>
                <a:cs typeface="Arial" pitchFamily="34" charset="0"/>
              </a:rPr>
              <a:t>are </a:t>
            </a:r>
            <a:r>
              <a:rPr lang="en-US" sz="2000" dirty="0">
                <a:latin typeface="Arial" pitchFamily="34" charset="0"/>
                <a:cs typeface="Arial" pitchFamily="34" charset="0"/>
              </a:rPr>
              <a:t>two types </a:t>
            </a:r>
            <a:r>
              <a:rPr lang="en-US" sz="2000" dirty="0" smtClean="0">
                <a:latin typeface="Arial" pitchFamily="34" charset="0"/>
                <a:cs typeface="Arial" pitchFamily="34" charset="0"/>
              </a:rPr>
              <a:t>ears: </a:t>
            </a:r>
            <a:r>
              <a:rPr lang="en-US" sz="2000" dirty="0">
                <a:latin typeface="Arial" pitchFamily="34" charset="0"/>
                <a:cs typeface="Arial" pitchFamily="34" charset="0"/>
              </a:rPr>
              <a:t>the 'gopher ear' which is essentially </a:t>
            </a:r>
            <a:r>
              <a:rPr lang="en-US" sz="2000" dirty="0" smtClean="0">
                <a:latin typeface="Arial" pitchFamily="34" charset="0"/>
                <a:cs typeface="Arial" pitchFamily="34" charset="0"/>
              </a:rPr>
              <a:t>non-existent </a:t>
            </a:r>
            <a:r>
              <a:rPr lang="en-US" sz="2000" dirty="0">
                <a:latin typeface="Arial" pitchFamily="34" charset="0"/>
                <a:cs typeface="Arial" pitchFamily="34" charset="0"/>
              </a:rPr>
              <a:t>with very little cartilage, but </a:t>
            </a:r>
            <a:r>
              <a:rPr lang="en-US" sz="2000" dirty="0" smtClean="0">
                <a:latin typeface="Arial" pitchFamily="34" charset="0"/>
                <a:cs typeface="Arial" pitchFamily="34" charset="0"/>
              </a:rPr>
              <a:t>must </a:t>
            </a:r>
            <a:r>
              <a:rPr lang="en-US" sz="2000" dirty="0">
                <a:latin typeface="Arial" pitchFamily="34" charset="0"/>
                <a:cs typeface="Arial" pitchFamily="34" charset="0"/>
              </a:rPr>
              <a:t>be up to one inch in order to be </a:t>
            </a:r>
            <a:r>
              <a:rPr lang="en-US" sz="2000" dirty="0" smtClean="0">
                <a:latin typeface="Arial" pitchFamily="34" charset="0"/>
                <a:cs typeface="Arial" pitchFamily="34" charset="0"/>
              </a:rPr>
              <a:t>registered; the </a:t>
            </a:r>
            <a:r>
              <a:rPr lang="en-US" sz="2000" dirty="0">
                <a:latin typeface="Arial" pitchFamily="34" charset="0"/>
                <a:cs typeface="Arial" pitchFamily="34" charset="0"/>
              </a:rPr>
              <a:t>other type of ear is termed 'elf </a:t>
            </a:r>
            <a:r>
              <a:rPr lang="en-US" sz="2000" dirty="0" smtClean="0">
                <a:latin typeface="Arial" pitchFamily="34" charset="0"/>
                <a:cs typeface="Arial" pitchFamily="34" charset="0"/>
              </a:rPr>
              <a:t>ear‘; </a:t>
            </a:r>
            <a:r>
              <a:rPr lang="en-US" sz="2000" dirty="0">
                <a:latin typeface="Arial" pitchFamily="34" charset="0"/>
                <a:cs typeface="Arial" pitchFamily="34" charset="0"/>
              </a:rPr>
              <a:t>also must have the ends turned up or down, yet can be a maximum of two inches and can have cartilage </a:t>
            </a:r>
            <a:r>
              <a:rPr lang="en-US" sz="2000" dirty="0" smtClean="0">
                <a:latin typeface="Arial" pitchFamily="34" charset="0"/>
                <a:cs typeface="Arial" pitchFamily="34" charset="0"/>
              </a:rPr>
              <a:t>shaping</a:t>
            </a: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a short glossy fine hair coat </a:t>
            </a:r>
            <a:r>
              <a:rPr lang="en-US" sz="2000" dirty="0" smtClean="0">
                <a:latin typeface="Arial" pitchFamily="34" charset="0"/>
                <a:cs typeface="Arial" pitchFamily="34" charset="0"/>
              </a:rPr>
              <a:t>which </a:t>
            </a:r>
            <a:r>
              <a:rPr lang="en-US" sz="2000" dirty="0">
                <a:latin typeface="Arial" pitchFamily="34" charset="0"/>
                <a:cs typeface="Arial" pitchFamily="34" charset="0"/>
              </a:rPr>
              <a:t>is acceptable in any color or color </a:t>
            </a:r>
            <a:r>
              <a:rPr lang="en-US" sz="2000" dirty="0" smtClean="0">
                <a:latin typeface="Arial" pitchFamily="34" charset="0"/>
                <a:cs typeface="Arial" pitchFamily="34" charset="0"/>
              </a:rPr>
              <a:t>combination</a:t>
            </a:r>
          </a:p>
          <a:p>
            <a:pPr>
              <a:lnSpc>
                <a:spcPts val="2200"/>
              </a:lnSpc>
            </a:pPr>
            <a:r>
              <a:rPr lang="en-US" sz="2000" b="1" dirty="0">
                <a:latin typeface="Arial" pitchFamily="34" charset="0"/>
                <a:cs typeface="Arial" pitchFamily="34" charset="0"/>
              </a:rPr>
              <a:t>Usage: </a:t>
            </a:r>
          </a:p>
          <a:p>
            <a:pPr lvl="1">
              <a:lnSpc>
                <a:spcPts val="2200"/>
              </a:lnSpc>
            </a:pPr>
            <a:r>
              <a:rPr lang="en-US" sz="2000" dirty="0" smtClean="0">
                <a:latin typeface="Arial" pitchFamily="34" charset="0"/>
                <a:cs typeface="Arial" pitchFamily="34" charset="0"/>
              </a:rPr>
              <a:t>hardy </a:t>
            </a:r>
            <a:r>
              <a:rPr lang="en-US" sz="2000" dirty="0">
                <a:latin typeface="Arial" pitchFamily="34" charset="0"/>
                <a:cs typeface="Arial" pitchFamily="34" charset="0"/>
              </a:rPr>
              <a:t>dairy goat with an agreeable </a:t>
            </a:r>
            <a:r>
              <a:rPr lang="en-US" sz="2000" dirty="0" smtClean="0">
                <a:latin typeface="Arial" pitchFamily="34" charset="0"/>
                <a:cs typeface="Arial" pitchFamily="34" charset="0"/>
              </a:rPr>
              <a:t>temperament</a:t>
            </a: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high milk production with a high </a:t>
            </a:r>
            <a:r>
              <a:rPr lang="en-US" sz="2000" dirty="0" smtClean="0">
                <a:latin typeface="Arial" pitchFamily="34" charset="0"/>
                <a:cs typeface="Arial" pitchFamily="34" charset="0"/>
              </a:rPr>
              <a:t>butterfat content</a:t>
            </a:r>
            <a:endParaRPr lang="en-US" sz="2000" dirty="0">
              <a:latin typeface="Arial" pitchFamily="34" charset="0"/>
              <a:cs typeface="Arial" pitchFamily="34" charset="0"/>
            </a:endParaRPr>
          </a:p>
        </p:txBody>
      </p:sp>
      <p:pic>
        <p:nvPicPr>
          <p:cNvPr id="92162" name="Picture 2" descr="J:\Livestock Breed ID\animal pictures\0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563" y="232667"/>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4844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A004599-F566-6640-BB63-AEF42B0DD061}" type="slidenum">
              <a:rPr lang="en-US" smtClean="0"/>
              <a:pPr/>
              <a:t>11</a:t>
            </a:fld>
            <a:endParaRPr lang="en-US" dirty="0"/>
          </a:p>
        </p:txBody>
      </p:sp>
      <p:sp>
        <p:nvSpPr>
          <p:cNvPr id="2" name="Title 1"/>
          <p:cNvSpPr>
            <a:spLocks noGrp="1"/>
          </p:cNvSpPr>
          <p:nvPr>
            <p:ph type="title" idx="4294967295"/>
          </p:nvPr>
        </p:nvSpPr>
        <p:spPr>
          <a:xfrm>
            <a:off x="457200" y="679704"/>
            <a:ext cx="4871777" cy="750888"/>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Nigerian</a:t>
            </a:r>
            <a:r>
              <a:rPr lang="en-US" b="1" i="1" dirty="0"/>
              <a:t> </a:t>
            </a:r>
            <a:r>
              <a:rPr lang="en-US" sz="73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Dwarf</a:t>
            </a:r>
            <a:r>
              <a:rPr lang="en-US" b="1" i="1" dirty="0" smtClean="0"/>
              <a:t> </a:t>
            </a:r>
            <a:endParaRPr lang="en-US" dirty="0"/>
          </a:p>
        </p:txBody>
      </p:sp>
      <p:pic>
        <p:nvPicPr>
          <p:cNvPr id="93186" name="Picture 2" descr="J:\Livestock Breed ID\animal pictures\09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977" y="233254"/>
            <a:ext cx="3509752" cy="23500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57201" y="2624425"/>
            <a:ext cx="8229600" cy="36403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200"/>
              </a:lnSpc>
              <a:spcBef>
                <a:spcPts val="0"/>
              </a:spcBef>
            </a:pPr>
            <a:r>
              <a:rPr lang="en-US" sz="2000" b="1" dirty="0" smtClean="0">
                <a:latin typeface="Arial" pitchFamily="34" charset="0"/>
                <a:cs typeface="Arial" pitchFamily="34" charset="0"/>
              </a:rPr>
              <a:t>Origin: </a:t>
            </a:r>
          </a:p>
          <a:p>
            <a:pPr lvl="1">
              <a:lnSpc>
                <a:spcPts val="2200"/>
              </a:lnSpc>
              <a:spcBef>
                <a:spcPts val="0"/>
              </a:spcBef>
            </a:pPr>
            <a:r>
              <a:rPr lang="en-US" sz="2000" dirty="0" smtClean="0">
                <a:latin typeface="Arial" pitchFamily="34" charset="0"/>
                <a:cs typeface="Arial" pitchFamily="34" charset="0"/>
              </a:rPr>
              <a:t>West Africa </a:t>
            </a:r>
          </a:p>
          <a:p>
            <a:pPr>
              <a:lnSpc>
                <a:spcPts val="2200"/>
              </a:lnSpc>
              <a:spcBef>
                <a:spcPts val="0"/>
              </a:spcBef>
            </a:pPr>
            <a:r>
              <a:rPr lang="en-US" sz="2000" b="1" dirty="0" smtClean="0">
                <a:latin typeface="Arial" pitchFamily="34" charset="0"/>
                <a:cs typeface="Arial" pitchFamily="34" charset="0"/>
              </a:rPr>
              <a:t>Characteristics: </a:t>
            </a:r>
          </a:p>
          <a:p>
            <a:pPr lvl="1">
              <a:lnSpc>
                <a:spcPts val="2200"/>
              </a:lnSpc>
              <a:spcBef>
                <a:spcPts val="0"/>
              </a:spcBef>
            </a:pPr>
            <a:r>
              <a:rPr lang="en-US" sz="2000" dirty="0" smtClean="0">
                <a:latin typeface="Arial" pitchFamily="34" charset="0"/>
                <a:cs typeface="Arial" pitchFamily="34" charset="0"/>
              </a:rPr>
              <a:t>miniature with well-balanced dairy goat conformation</a:t>
            </a:r>
          </a:p>
          <a:p>
            <a:pPr lvl="1">
              <a:lnSpc>
                <a:spcPts val="2200"/>
              </a:lnSpc>
              <a:spcBef>
                <a:spcPts val="0"/>
              </a:spcBef>
            </a:pPr>
            <a:r>
              <a:rPr lang="en-US" sz="2000" dirty="0" smtClean="0">
                <a:latin typeface="Arial" pitchFamily="34" charset="0"/>
                <a:cs typeface="Arial" pitchFamily="34" charset="0"/>
              </a:rPr>
              <a:t>has soft, short to medium length hair which can be any color or color combination, however silver agouti (roan) is undesirable</a:t>
            </a:r>
          </a:p>
          <a:p>
            <a:pPr lvl="1">
              <a:lnSpc>
                <a:spcPts val="2200"/>
              </a:lnSpc>
              <a:spcBef>
                <a:spcPts val="0"/>
              </a:spcBef>
            </a:pPr>
            <a:r>
              <a:rPr lang="en-US" sz="2000" dirty="0" smtClean="0">
                <a:latin typeface="Arial" pitchFamily="34" charset="0"/>
                <a:cs typeface="Arial" pitchFamily="34" charset="0"/>
              </a:rPr>
              <a:t>has a straight nose and upright ears</a:t>
            </a:r>
          </a:p>
          <a:p>
            <a:pPr lvl="1">
              <a:lnSpc>
                <a:spcPts val="2200"/>
              </a:lnSpc>
              <a:spcBef>
                <a:spcPts val="0"/>
              </a:spcBef>
            </a:pPr>
            <a:r>
              <a:rPr lang="en-US" sz="2000" dirty="0" smtClean="0">
                <a:latin typeface="Arial" pitchFamily="34" charset="0"/>
                <a:cs typeface="Arial" pitchFamily="34" charset="0"/>
              </a:rPr>
              <a:t>gentle breed and require adequate fencing to contain due to smaller size, but can be managed the same as a other herds</a:t>
            </a:r>
            <a:r>
              <a:rPr lang="en-US" sz="2000" b="1" dirty="0" smtClean="0">
                <a:latin typeface="Arial" pitchFamily="34" charset="0"/>
                <a:cs typeface="Arial" pitchFamily="34" charset="0"/>
              </a:rPr>
              <a:t> </a:t>
            </a:r>
            <a:endParaRPr lang="en-US" sz="2000" dirty="0" smtClean="0">
              <a:latin typeface="Arial" pitchFamily="34" charset="0"/>
              <a:cs typeface="Arial" pitchFamily="34" charset="0"/>
            </a:endParaRPr>
          </a:p>
          <a:p>
            <a:pPr>
              <a:lnSpc>
                <a:spcPts val="2200"/>
              </a:lnSpc>
              <a:spcBef>
                <a:spcPts val="0"/>
              </a:spcBef>
            </a:pPr>
            <a:r>
              <a:rPr lang="en-US" sz="2000" b="1" dirty="0" smtClean="0">
                <a:latin typeface="Arial" pitchFamily="34" charset="0"/>
                <a:cs typeface="Arial" pitchFamily="34" charset="0"/>
              </a:rPr>
              <a:t>Usage: </a:t>
            </a:r>
          </a:p>
          <a:p>
            <a:pPr lvl="1">
              <a:lnSpc>
                <a:spcPts val="2200"/>
              </a:lnSpc>
              <a:spcBef>
                <a:spcPts val="0"/>
              </a:spcBef>
            </a:pPr>
            <a:r>
              <a:rPr lang="en-US" sz="2000" dirty="0" smtClean="0">
                <a:latin typeface="Arial" pitchFamily="34" charset="0"/>
                <a:cs typeface="Arial" pitchFamily="34" charset="0"/>
              </a:rPr>
              <a:t>mainly a show or pet goat, however, are also noted for their milk production</a:t>
            </a:r>
          </a:p>
          <a:p>
            <a:pPr lvl="1">
              <a:lnSpc>
                <a:spcPts val="2200"/>
              </a:lnSpc>
              <a:spcBef>
                <a:spcPts val="0"/>
              </a:spcBef>
            </a:pPr>
            <a:r>
              <a:rPr lang="en-US" sz="2000" dirty="0" smtClean="0">
                <a:latin typeface="Arial" pitchFamily="34" charset="0"/>
                <a:cs typeface="Arial" pitchFamily="34" charset="0"/>
              </a:rPr>
              <a:t>early to sexually mature and commonly produce three to four and even five offspring at a time</a:t>
            </a:r>
          </a:p>
          <a:p>
            <a:pPr>
              <a:lnSpc>
                <a:spcPts val="2200"/>
              </a:lnSpc>
              <a:spcBef>
                <a:spcPts val="0"/>
              </a:spcBef>
            </a:pPr>
            <a:endParaRPr lang="en-US" sz="2000" dirty="0"/>
          </a:p>
        </p:txBody>
      </p:sp>
    </p:spTree>
    <p:extLst>
      <p:ext uri="{BB962C8B-B14F-4D97-AF65-F5344CB8AC3E}">
        <p14:creationId xmlns:p14="http://schemas.microsoft.com/office/powerpoint/2010/main" val="3770379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12</a:t>
            </a:fld>
            <a:endParaRPr lang="en-US" dirty="0"/>
          </a:p>
        </p:txBody>
      </p:sp>
      <p:sp>
        <p:nvSpPr>
          <p:cNvPr id="2" name="Title 1"/>
          <p:cNvSpPr>
            <a:spLocks noGrp="1"/>
          </p:cNvSpPr>
          <p:nvPr>
            <p:ph type="title" idx="4294967295"/>
          </p:nvPr>
        </p:nvSpPr>
        <p:spPr>
          <a:xfrm>
            <a:off x="457200" y="263589"/>
            <a:ext cx="4489450" cy="750887"/>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Nubian</a:t>
            </a:r>
            <a:r>
              <a:rPr lang="en-US" b="1" i="1" dirty="0"/>
              <a:t> </a:t>
            </a:r>
            <a:endParaRPr lang="en-US" dirty="0"/>
          </a:p>
        </p:txBody>
      </p:sp>
      <p:sp>
        <p:nvSpPr>
          <p:cNvPr id="3" name="Content Placeholder 2"/>
          <p:cNvSpPr>
            <a:spLocks noGrp="1"/>
          </p:cNvSpPr>
          <p:nvPr>
            <p:ph idx="4294967295"/>
          </p:nvPr>
        </p:nvSpPr>
        <p:spPr>
          <a:xfrm>
            <a:off x="457200" y="2636716"/>
            <a:ext cx="8229600" cy="3640138"/>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oriental origin</a:t>
            </a:r>
            <a:endParaRPr lang="en-US" sz="2000" dirty="0">
              <a:latin typeface="Arial" pitchFamily="34" charset="0"/>
              <a:cs typeface="Arial" pitchFamily="34" charset="0"/>
            </a:endParaRPr>
          </a:p>
          <a:p>
            <a:pPr>
              <a:lnSpc>
                <a:spcPts val="22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distinguished </a:t>
            </a:r>
            <a:r>
              <a:rPr lang="en-US" sz="2000" dirty="0">
                <a:latin typeface="Arial" pitchFamily="34" charset="0"/>
                <a:cs typeface="Arial" pitchFamily="34" charset="0"/>
              </a:rPr>
              <a:t>by its </a:t>
            </a:r>
            <a:r>
              <a:rPr lang="en-US" sz="2000" dirty="0" smtClean="0">
                <a:latin typeface="Arial" pitchFamily="34" charset="0"/>
                <a:cs typeface="Arial" pitchFamily="34" charset="0"/>
              </a:rPr>
              <a:t>strongly convex facial </a:t>
            </a:r>
            <a:r>
              <a:rPr lang="en-US" sz="2000" dirty="0" smtClean="0">
                <a:latin typeface="Arial" pitchFamily="34" charset="0"/>
                <a:cs typeface="Arial" pitchFamily="34" charset="0"/>
              </a:rPr>
              <a:t>profile</a:t>
            </a: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long wide ears </a:t>
            </a:r>
            <a:r>
              <a:rPr lang="en-US" sz="2000" dirty="0" smtClean="0">
                <a:latin typeface="Arial" pitchFamily="34" charset="0"/>
                <a:cs typeface="Arial" pitchFamily="34" charset="0"/>
              </a:rPr>
              <a:t>which extend </a:t>
            </a:r>
            <a:r>
              <a:rPr lang="en-US" sz="2000" dirty="0">
                <a:latin typeface="Arial" pitchFamily="34" charset="0"/>
                <a:cs typeface="Arial" pitchFamily="34" charset="0"/>
              </a:rPr>
              <a:t>at least an inch beyond the muzzle </a:t>
            </a:r>
            <a:r>
              <a:rPr lang="en-US" sz="2000" dirty="0" smtClean="0">
                <a:latin typeface="Arial" pitchFamily="34" charset="0"/>
                <a:cs typeface="Arial" pitchFamily="34" charset="0"/>
              </a:rPr>
              <a:t>and </a:t>
            </a:r>
            <a:r>
              <a:rPr lang="en-US" sz="2000" dirty="0">
                <a:latin typeface="Arial" pitchFamily="34" charset="0"/>
                <a:cs typeface="Arial" pitchFamily="34" charset="0"/>
              </a:rPr>
              <a:t>lie close to </a:t>
            </a:r>
            <a:r>
              <a:rPr lang="en-US" sz="2000" dirty="0" smtClean="0">
                <a:latin typeface="Arial" pitchFamily="34" charset="0"/>
                <a:cs typeface="Arial" pitchFamily="34" charset="0"/>
              </a:rPr>
              <a:t>the </a:t>
            </a:r>
            <a:r>
              <a:rPr lang="en-US" sz="2000" dirty="0">
                <a:latin typeface="Arial" pitchFamily="34" charset="0"/>
                <a:cs typeface="Arial" pitchFamily="34" charset="0"/>
              </a:rPr>
              <a:t>head at the </a:t>
            </a:r>
            <a:r>
              <a:rPr lang="en-US" sz="2000" dirty="0" smtClean="0">
                <a:latin typeface="Arial" pitchFamily="34" charset="0"/>
                <a:cs typeface="Arial" pitchFamily="34" charset="0"/>
              </a:rPr>
              <a:t>temple, </a:t>
            </a:r>
            <a:r>
              <a:rPr lang="en-US" sz="2000" dirty="0">
                <a:latin typeface="Arial" pitchFamily="34" charset="0"/>
                <a:cs typeface="Arial" pitchFamily="34" charset="0"/>
              </a:rPr>
              <a:t>but slightly flair out at the rounded tip and </a:t>
            </a:r>
            <a:r>
              <a:rPr lang="en-US" sz="2000" dirty="0" smtClean="0">
                <a:latin typeface="Arial" pitchFamily="34" charset="0"/>
                <a:cs typeface="Arial" pitchFamily="34" charset="0"/>
              </a:rPr>
              <a:t>form a </a:t>
            </a:r>
            <a:r>
              <a:rPr lang="en-US" sz="2000" dirty="0">
                <a:latin typeface="Arial" pitchFamily="34" charset="0"/>
                <a:cs typeface="Arial" pitchFamily="34" charset="0"/>
              </a:rPr>
              <a:t>'bell' </a:t>
            </a:r>
            <a:r>
              <a:rPr lang="en-US" sz="2000" dirty="0" smtClean="0">
                <a:latin typeface="Arial" pitchFamily="34" charset="0"/>
                <a:cs typeface="Arial" pitchFamily="34" charset="0"/>
              </a:rPr>
              <a:t>shape</a:t>
            </a:r>
          </a:p>
          <a:p>
            <a:pPr lvl="1">
              <a:lnSpc>
                <a:spcPts val="2200"/>
              </a:lnSpc>
            </a:pPr>
            <a:r>
              <a:rPr lang="en-US" sz="2000" dirty="0" smtClean="0">
                <a:latin typeface="Arial" pitchFamily="34" charset="0"/>
                <a:cs typeface="Arial" pitchFamily="34" charset="0"/>
              </a:rPr>
              <a:t>coat is acceptable </a:t>
            </a:r>
            <a:r>
              <a:rPr lang="en-US" sz="2000" dirty="0">
                <a:latin typeface="Arial" pitchFamily="34" charset="0"/>
                <a:cs typeface="Arial" pitchFamily="34" charset="0"/>
              </a:rPr>
              <a:t>in any color, or color combinations/patterns and is short, fine and </a:t>
            </a:r>
            <a:r>
              <a:rPr lang="en-US" sz="2000" dirty="0" smtClean="0">
                <a:latin typeface="Arial" pitchFamily="34" charset="0"/>
                <a:cs typeface="Arial" pitchFamily="34" charset="0"/>
              </a:rPr>
              <a:t>glossy</a:t>
            </a:r>
            <a:endParaRPr lang="en-US" sz="2000" dirty="0">
              <a:latin typeface="Arial" pitchFamily="34" charset="0"/>
              <a:cs typeface="Arial" pitchFamily="34" charset="0"/>
            </a:endParaRPr>
          </a:p>
          <a:p>
            <a:pPr>
              <a:lnSpc>
                <a:spcPts val="2200"/>
              </a:lnSpc>
            </a:pPr>
            <a:r>
              <a:rPr lang="en-US" sz="2000" b="1" dirty="0">
                <a:latin typeface="Arial" pitchFamily="34" charset="0"/>
                <a:cs typeface="Arial" pitchFamily="34" charset="0"/>
              </a:rPr>
              <a:t>Usage: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dairy </a:t>
            </a:r>
            <a:r>
              <a:rPr lang="en-US" sz="2000" dirty="0">
                <a:latin typeface="Arial" pitchFamily="34" charset="0"/>
                <a:cs typeface="Arial" pitchFamily="34" charset="0"/>
              </a:rPr>
              <a:t>goat known for its milk </a:t>
            </a:r>
            <a:r>
              <a:rPr lang="en-US" sz="2000" dirty="0" smtClean="0">
                <a:latin typeface="Arial" pitchFamily="34" charset="0"/>
                <a:cs typeface="Arial" pitchFamily="34" charset="0"/>
              </a:rPr>
              <a:t>which is </a:t>
            </a:r>
            <a:r>
              <a:rPr lang="en-US" sz="2000" dirty="0">
                <a:latin typeface="Arial" pitchFamily="34" charset="0"/>
                <a:cs typeface="Arial" pitchFamily="34" charset="0"/>
              </a:rPr>
              <a:t>high in production, quality and </a:t>
            </a:r>
            <a:r>
              <a:rPr lang="en-US" sz="2000" dirty="0" smtClean="0">
                <a:latin typeface="Arial" pitchFamily="34" charset="0"/>
                <a:cs typeface="Arial" pitchFamily="34" charset="0"/>
              </a:rPr>
              <a:t>butterfat</a:t>
            </a:r>
            <a:endParaRPr lang="en-US" sz="2000" dirty="0">
              <a:latin typeface="Arial" pitchFamily="34" charset="0"/>
              <a:cs typeface="Arial" pitchFamily="34" charset="0"/>
            </a:endParaRPr>
          </a:p>
          <a:p>
            <a:pPr marL="0" indent="0">
              <a:lnSpc>
                <a:spcPts val="2200"/>
              </a:lnSpc>
              <a:buNone/>
            </a:pPr>
            <a:endParaRPr lang="en-US" sz="2000" dirty="0"/>
          </a:p>
        </p:txBody>
      </p:sp>
      <p:pic>
        <p:nvPicPr>
          <p:cNvPr id="1026" name="Picture 2" descr="S:\Users\Alyssa\Nubian OK to use.jpg"/>
          <p:cNvPicPr>
            <a:picLocks noChangeAspect="1" noChangeArrowheads="1"/>
          </p:cNvPicPr>
          <p:nvPr/>
        </p:nvPicPr>
        <p:blipFill>
          <a:blip r:embed="rId2"/>
          <a:srcRect/>
          <a:stretch>
            <a:fillRect/>
          </a:stretch>
        </p:blipFill>
        <p:spPr bwMode="auto">
          <a:xfrm>
            <a:off x="5372100" y="263589"/>
            <a:ext cx="3467100" cy="2373127"/>
          </a:xfrm>
          <a:prstGeom prst="rect">
            <a:avLst/>
          </a:prstGeom>
          <a:noFill/>
        </p:spPr>
      </p:pic>
    </p:spTree>
    <p:extLst>
      <p:ext uri="{BB962C8B-B14F-4D97-AF65-F5344CB8AC3E}">
        <p14:creationId xmlns:p14="http://schemas.microsoft.com/office/powerpoint/2010/main" val="4178184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13</a:t>
            </a:fld>
            <a:endParaRPr lang="en-US" dirty="0"/>
          </a:p>
        </p:txBody>
      </p:sp>
      <p:sp>
        <p:nvSpPr>
          <p:cNvPr id="2" name="Title 1"/>
          <p:cNvSpPr>
            <a:spLocks noGrp="1"/>
          </p:cNvSpPr>
          <p:nvPr>
            <p:ph type="title" idx="4294967295"/>
          </p:nvPr>
        </p:nvSpPr>
        <p:spPr>
          <a:xfrm>
            <a:off x="457200" y="269939"/>
            <a:ext cx="4489450" cy="750887"/>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Oberhasli</a:t>
            </a:r>
            <a:r>
              <a:rPr lang="en-US" b="1" i="1" dirty="0"/>
              <a:t> </a:t>
            </a:r>
            <a:endParaRPr lang="en-US" dirty="0"/>
          </a:p>
        </p:txBody>
      </p:sp>
      <p:sp>
        <p:nvSpPr>
          <p:cNvPr id="3" name="Content Placeholder 2"/>
          <p:cNvSpPr>
            <a:spLocks noGrp="1"/>
          </p:cNvSpPr>
          <p:nvPr>
            <p:ph idx="4294967295"/>
          </p:nvPr>
        </p:nvSpPr>
        <p:spPr>
          <a:xfrm>
            <a:off x="456038" y="2621535"/>
            <a:ext cx="8229600" cy="3640137"/>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Switzerland</a:t>
            </a:r>
            <a:endParaRPr lang="en-US" sz="2000" dirty="0">
              <a:latin typeface="Arial" pitchFamily="34" charset="0"/>
              <a:cs typeface="Arial" pitchFamily="34" charset="0"/>
            </a:endParaRPr>
          </a:p>
          <a:p>
            <a:pPr>
              <a:lnSpc>
                <a:spcPts val="22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medium </a:t>
            </a:r>
            <a:r>
              <a:rPr lang="en-US" sz="2000" dirty="0">
                <a:latin typeface="Arial" pitchFamily="34" charset="0"/>
                <a:cs typeface="Arial" pitchFamily="34" charset="0"/>
              </a:rPr>
              <a:t>in size with a straight </a:t>
            </a:r>
            <a:r>
              <a:rPr lang="en-US" sz="2000" dirty="0" smtClean="0">
                <a:latin typeface="Arial" pitchFamily="34" charset="0"/>
                <a:cs typeface="Arial" pitchFamily="34" charset="0"/>
              </a:rPr>
              <a:t>face</a:t>
            </a:r>
          </a:p>
          <a:p>
            <a:pPr lvl="1">
              <a:lnSpc>
                <a:spcPts val="2200"/>
              </a:lnSpc>
            </a:pPr>
            <a:r>
              <a:rPr lang="en-US" sz="2000" dirty="0" smtClean="0">
                <a:latin typeface="Arial" pitchFamily="34" charset="0"/>
                <a:cs typeface="Arial" pitchFamily="34" charset="0"/>
              </a:rPr>
              <a:t>both </a:t>
            </a:r>
            <a:r>
              <a:rPr lang="en-US" sz="2000" dirty="0">
                <a:latin typeface="Arial" pitchFamily="34" charset="0"/>
                <a:cs typeface="Arial" pitchFamily="34" charset="0"/>
              </a:rPr>
              <a:t>vigorous and alert </a:t>
            </a:r>
            <a:r>
              <a:rPr lang="en-US" sz="2000" dirty="0" smtClean="0">
                <a:latin typeface="Arial" pitchFamily="34" charset="0"/>
                <a:cs typeface="Arial" pitchFamily="34" charset="0"/>
              </a:rPr>
              <a:t>by nature </a:t>
            </a:r>
          </a:p>
          <a:p>
            <a:pPr lvl="1">
              <a:lnSpc>
                <a:spcPts val="2200"/>
              </a:lnSpc>
            </a:pPr>
            <a:r>
              <a:rPr lang="en-US" sz="2000" dirty="0" smtClean="0">
                <a:latin typeface="Arial" pitchFamily="34" charset="0"/>
                <a:cs typeface="Arial" pitchFamily="34" charset="0"/>
              </a:rPr>
              <a:t>color </a:t>
            </a:r>
            <a:r>
              <a:rPr lang="en-US" sz="2000" dirty="0">
                <a:latin typeface="Arial" pitchFamily="34" charset="0"/>
                <a:cs typeface="Arial" pitchFamily="34" charset="0"/>
              </a:rPr>
              <a:t>is preferably </a:t>
            </a:r>
            <a:r>
              <a:rPr lang="en-US" sz="2000" dirty="0" err="1" smtClean="0">
                <a:latin typeface="Arial" pitchFamily="34" charset="0"/>
                <a:cs typeface="Arial" pitchFamily="34" charset="0"/>
              </a:rPr>
              <a:t>Chomois</a:t>
            </a:r>
            <a:r>
              <a:rPr lang="en-US" sz="2000" dirty="0" smtClean="0">
                <a:latin typeface="Arial" pitchFamily="34" charset="0"/>
                <a:cs typeface="Arial" pitchFamily="34" charset="0"/>
              </a:rPr>
              <a:t> </a:t>
            </a:r>
            <a:r>
              <a:rPr lang="en-US" sz="2000" dirty="0">
                <a:latin typeface="Arial" pitchFamily="34" charset="0"/>
                <a:cs typeface="Arial" pitchFamily="34" charset="0"/>
              </a:rPr>
              <a:t>(a light to deep red bay), although does may be </a:t>
            </a:r>
            <a:r>
              <a:rPr lang="en-US" sz="2000" dirty="0" smtClean="0">
                <a:latin typeface="Arial" pitchFamily="34" charset="0"/>
                <a:cs typeface="Arial" pitchFamily="34" charset="0"/>
              </a:rPr>
              <a:t>black</a:t>
            </a:r>
          </a:p>
          <a:p>
            <a:pPr lvl="1">
              <a:lnSpc>
                <a:spcPts val="2200"/>
              </a:lnSpc>
            </a:pPr>
            <a:r>
              <a:rPr lang="en-US" sz="2000" dirty="0" smtClean="0">
                <a:latin typeface="Arial" pitchFamily="34" charset="0"/>
                <a:cs typeface="Arial" pitchFamily="34" charset="0"/>
              </a:rPr>
              <a:t>markings </a:t>
            </a:r>
            <a:r>
              <a:rPr lang="en-US" sz="2000" dirty="0">
                <a:latin typeface="Arial" pitchFamily="34" charset="0"/>
                <a:cs typeface="Arial" pitchFamily="34" charset="0"/>
              </a:rPr>
              <a:t>include two black stripes down the face, black forehead, black dorsal stripe, black points and black </a:t>
            </a:r>
            <a:r>
              <a:rPr lang="en-US" sz="2000" dirty="0" smtClean="0">
                <a:latin typeface="Arial" pitchFamily="34" charset="0"/>
                <a:cs typeface="Arial" pitchFamily="34" charset="0"/>
              </a:rPr>
              <a:t>belly; bucks </a:t>
            </a:r>
            <a:r>
              <a:rPr lang="en-US" sz="2000" dirty="0">
                <a:latin typeface="Arial" pitchFamily="34" charset="0"/>
                <a:cs typeface="Arial" pitchFamily="34" charset="0"/>
              </a:rPr>
              <a:t>often have more black on the face than does </a:t>
            </a:r>
            <a:r>
              <a:rPr lang="en-US" sz="2000" dirty="0" smtClean="0">
                <a:latin typeface="Arial" pitchFamily="34" charset="0"/>
                <a:cs typeface="Arial" pitchFamily="34" charset="0"/>
              </a:rPr>
              <a:t>have</a:t>
            </a:r>
          </a:p>
          <a:p>
            <a:pPr lvl="1">
              <a:lnSpc>
                <a:spcPts val="2200"/>
              </a:lnSpc>
            </a:pPr>
            <a:r>
              <a:rPr lang="en-US" sz="2000" dirty="0" smtClean="0">
                <a:latin typeface="Arial" pitchFamily="34" charset="0"/>
                <a:cs typeface="Arial" pitchFamily="34" charset="0"/>
              </a:rPr>
              <a:t>both </a:t>
            </a:r>
            <a:r>
              <a:rPr lang="en-US" sz="2000" dirty="0">
                <a:latin typeface="Arial" pitchFamily="34" charset="0"/>
                <a:cs typeface="Arial" pitchFamily="34" charset="0"/>
              </a:rPr>
              <a:t>sexes may have a </a:t>
            </a:r>
            <a:r>
              <a:rPr lang="en-US" sz="2000" dirty="0" smtClean="0">
                <a:latin typeface="Arial" pitchFamily="34" charset="0"/>
                <a:cs typeface="Arial" pitchFamily="34" charset="0"/>
              </a:rPr>
              <a:t>few </a:t>
            </a:r>
            <a:r>
              <a:rPr lang="en-US" sz="2000" dirty="0">
                <a:latin typeface="Arial" pitchFamily="34" charset="0"/>
                <a:cs typeface="Arial" pitchFamily="34" charset="0"/>
              </a:rPr>
              <a:t>white hairs through out the coat, however bucks usually have more white </a:t>
            </a:r>
            <a:r>
              <a:rPr lang="en-US" sz="2000" dirty="0" smtClean="0">
                <a:latin typeface="Arial" pitchFamily="34" charset="0"/>
                <a:cs typeface="Arial" pitchFamily="34" charset="0"/>
              </a:rPr>
              <a:t>than </a:t>
            </a:r>
            <a:r>
              <a:rPr lang="en-US" sz="2000" dirty="0" smtClean="0">
                <a:latin typeface="Arial" pitchFamily="34" charset="0"/>
                <a:cs typeface="Arial" pitchFamily="34" charset="0"/>
              </a:rPr>
              <a:t>does</a:t>
            </a:r>
          </a:p>
          <a:p>
            <a:pPr>
              <a:lnSpc>
                <a:spcPts val="2200"/>
              </a:lnSpc>
            </a:pPr>
            <a:r>
              <a:rPr lang="en-US" sz="2000" b="1" dirty="0" smtClean="0">
                <a:latin typeface="Arial" pitchFamily="34" charset="0"/>
                <a:cs typeface="Arial" pitchFamily="34" charset="0"/>
              </a:rPr>
              <a:t>Usage</a:t>
            </a:r>
            <a:r>
              <a:rPr lang="en-US" sz="2000" b="1" dirty="0">
                <a:latin typeface="Arial" pitchFamily="34" charset="0"/>
                <a:cs typeface="Arial" pitchFamily="34" charset="0"/>
              </a:rPr>
              <a:t>: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dairy goat</a:t>
            </a:r>
            <a:endParaRPr lang="en-US" sz="2000" dirty="0">
              <a:latin typeface="Arial" pitchFamily="34" charset="0"/>
              <a:cs typeface="Arial" pitchFamily="34" charset="0"/>
            </a:endParaRPr>
          </a:p>
        </p:txBody>
      </p:sp>
      <p:pic>
        <p:nvPicPr>
          <p:cNvPr id="95234" name="Picture 2" descr="J:\Livestock Breed ID\animal pictures\0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902" y="233363"/>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7005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14</a:t>
            </a:fld>
            <a:endParaRPr lang="en-US" dirty="0"/>
          </a:p>
        </p:txBody>
      </p:sp>
      <p:sp>
        <p:nvSpPr>
          <p:cNvPr id="2" name="Title 1"/>
          <p:cNvSpPr>
            <a:spLocks noGrp="1"/>
          </p:cNvSpPr>
          <p:nvPr>
            <p:ph type="title" idx="4294967295"/>
          </p:nvPr>
        </p:nvSpPr>
        <p:spPr>
          <a:xfrm>
            <a:off x="457200" y="263271"/>
            <a:ext cx="4489450" cy="752475"/>
          </a:xfrm>
        </p:spPr>
        <p:txBody>
          <a:bodyPr>
            <a:noAutofit/>
          </a:bodyPr>
          <a:lstStyle/>
          <a:p>
            <a: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Pygmy </a:t>
            </a:r>
            <a:r>
              <a:rPr lang="en-US"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Goat </a:t>
            </a:r>
          </a:p>
        </p:txBody>
      </p:sp>
      <p:sp>
        <p:nvSpPr>
          <p:cNvPr id="3" name="Content Placeholder 2"/>
          <p:cNvSpPr>
            <a:spLocks noGrp="1"/>
          </p:cNvSpPr>
          <p:nvPr>
            <p:ph idx="4294967295"/>
          </p:nvPr>
        </p:nvSpPr>
        <p:spPr>
          <a:xfrm>
            <a:off x="457200" y="2622207"/>
            <a:ext cx="8229600" cy="3641725"/>
          </a:xfrm>
          <a:prstGeom prst="rect">
            <a:avLst/>
          </a:prstGeom>
        </p:spPr>
        <p:txBody>
          <a:bodyPr>
            <a:noAutofit/>
          </a:bodyPr>
          <a:lstStyle/>
          <a:p>
            <a:pPr>
              <a:lnSpc>
                <a:spcPts val="2100"/>
              </a:lnSpc>
            </a:pPr>
            <a:r>
              <a:rPr lang="en-US" sz="2000" b="1" dirty="0" smtClean="0">
                <a:latin typeface="Arial" pitchFamily="34" charset="0"/>
                <a:cs typeface="Arial" pitchFamily="34" charset="0"/>
              </a:rPr>
              <a:t>Origin: </a:t>
            </a:r>
          </a:p>
          <a:p>
            <a:pPr lvl="1">
              <a:lnSpc>
                <a:spcPts val="2100"/>
              </a:lnSpc>
            </a:pPr>
            <a:r>
              <a:rPr lang="en-US" sz="2000" dirty="0" smtClean="0">
                <a:latin typeface="Arial" pitchFamily="34" charset="0"/>
                <a:cs typeface="Arial" pitchFamily="34" charset="0"/>
              </a:rPr>
              <a:t>French Cameroon </a:t>
            </a:r>
            <a:r>
              <a:rPr lang="en-US" sz="2000" dirty="0" smtClean="0">
                <a:latin typeface="Arial" pitchFamily="34" charset="0"/>
                <a:cs typeface="Arial" pitchFamily="34" charset="0"/>
              </a:rPr>
              <a:t>area</a:t>
            </a:r>
            <a:endParaRPr lang="en-US" sz="2000" dirty="0" smtClean="0">
              <a:latin typeface="Arial" pitchFamily="34" charset="0"/>
              <a:cs typeface="Arial" pitchFamily="34" charset="0"/>
            </a:endParaRPr>
          </a:p>
          <a:p>
            <a:pPr lvl="1">
              <a:lnSpc>
                <a:spcPts val="2100"/>
              </a:lnSpc>
            </a:pPr>
            <a:r>
              <a:rPr lang="en-US" sz="2000" dirty="0" smtClean="0">
                <a:latin typeface="Arial" pitchFamily="34" charset="0"/>
                <a:cs typeface="Arial" pitchFamily="34" charset="0"/>
              </a:rPr>
              <a:t>arrived in the United States in 1959 from from Sweden</a:t>
            </a:r>
          </a:p>
          <a:p>
            <a:pPr>
              <a:lnSpc>
                <a:spcPts val="2100"/>
              </a:lnSpc>
            </a:pPr>
            <a:r>
              <a:rPr lang="en-US" sz="2000" b="1" dirty="0" smtClean="0">
                <a:latin typeface="Arial" pitchFamily="34" charset="0"/>
                <a:cs typeface="Arial" pitchFamily="34" charset="0"/>
              </a:rPr>
              <a:t>Characteristics: </a:t>
            </a:r>
          </a:p>
          <a:p>
            <a:pPr lvl="1">
              <a:lnSpc>
                <a:spcPts val="2100"/>
              </a:lnSpc>
            </a:pPr>
            <a:r>
              <a:rPr lang="en-US" sz="2000" dirty="0" smtClean="0">
                <a:latin typeface="Arial" pitchFamily="34" charset="0"/>
                <a:cs typeface="Arial" pitchFamily="34" charset="0"/>
              </a:rPr>
              <a:t>have a variety of acceptable colors; predominant pattern is agouti which is intermingled light and dark hairs of any color </a:t>
            </a:r>
          </a:p>
          <a:p>
            <a:pPr lvl="1">
              <a:lnSpc>
                <a:spcPts val="2100"/>
              </a:lnSpc>
            </a:pPr>
            <a:r>
              <a:rPr lang="en-US" sz="2000" dirty="0" smtClean="0">
                <a:latin typeface="Arial" pitchFamily="34" charset="0"/>
                <a:cs typeface="Arial" pitchFamily="34" charset="0"/>
              </a:rPr>
              <a:t>required makings include: muzzle, forehead, eyes and ears with a lighter tone than the body, front and rear hooves and cannons darker than the body, and also must have a darker crown and dorsal stripe; not required on the solid black; caramel shades must have light vertical stripes on front sides of darker socks</a:t>
            </a:r>
          </a:p>
          <a:p>
            <a:pPr lvl="1">
              <a:lnSpc>
                <a:spcPts val="2100"/>
              </a:lnSpc>
            </a:pPr>
            <a:r>
              <a:rPr lang="en-US" sz="2000" dirty="0" smtClean="0">
                <a:latin typeface="Arial" pitchFamily="34" charset="0"/>
                <a:cs typeface="Arial" pitchFamily="34" charset="0"/>
              </a:rPr>
              <a:t>have a full, straight hair coat of medium to long length; both males and females have beards</a:t>
            </a:r>
          </a:p>
          <a:p>
            <a:pPr>
              <a:lnSpc>
                <a:spcPts val="2100"/>
              </a:lnSpc>
            </a:pPr>
            <a:r>
              <a:rPr lang="en-US" sz="2000" b="1" dirty="0" smtClean="0">
                <a:latin typeface="Arial" pitchFamily="34" charset="0"/>
                <a:cs typeface="Arial" pitchFamily="34" charset="0"/>
              </a:rPr>
              <a:t>Usage: </a:t>
            </a:r>
          </a:p>
          <a:p>
            <a:pPr lvl="1">
              <a:lnSpc>
                <a:spcPts val="2100"/>
              </a:lnSpc>
            </a:pPr>
            <a:r>
              <a:rPr lang="en-US" sz="2000" dirty="0" smtClean="0">
                <a:latin typeface="Arial" pitchFamily="34" charset="0"/>
                <a:cs typeface="Arial" pitchFamily="34" charset="0"/>
              </a:rPr>
              <a:t>mainly a show or pet goat</a:t>
            </a:r>
            <a:endParaRPr lang="en-US" sz="2000" dirty="0">
              <a:latin typeface="Arial" pitchFamily="34" charset="0"/>
              <a:cs typeface="Arial" pitchFamily="34" charset="0"/>
            </a:endParaRPr>
          </a:p>
        </p:txBody>
      </p:sp>
      <p:pic>
        <p:nvPicPr>
          <p:cNvPr id="96258" name="Picture 2" descr="J:\Livestock Breed ID\animal pictures\0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602" y="229209"/>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558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15</a:t>
            </a:fld>
            <a:endParaRPr lang="en-US" dirty="0"/>
          </a:p>
        </p:txBody>
      </p:sp>
      <p:sp>
        <p:nvSpPr>
          <p:cNvPr id="2" name="Title 1"/>
          <p:cNvSpPr>
            <a:spLocks noGrp="1"/>
          </p:cNvSpPr>
          <p:nvPr>
            <p:ph type="title" idx="4294967295"/>
          </p:nvPr>
        </p:nvSpPr>
        <p:spPr>
          <a:xfrm>
            <a:off x="466344" y="265303"/>
            <a:ext cx="4489450" cy="750888"/>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Saanen</a:t>
            </a:r>
            <a:r>
              <a:rPr lang="en-US" b="1" i="1" dirty="0"/>
              <a:t> </a:t>
            </a:r>
            <a:endParaRPr lang="en-US" dirty="0"/>
          </a:p>
        </p:txBody>
      </p:sp>
      <p:sp>
        <p:nvSpPr>
          <p:cNvPr id="3" name="Content Placeholder 2"/>
          <p:cNvSpPr>
            <a:spLocks noGrp="1"/>
          </p:cNvSpPr>
          <p:nvPr>
            <p:ph idx="4294967295"/>
          </p:nvPr>
        </p:nvSpPr>
        <p:spPr>
          <a:xfrm>
            <a:off x="456516" y="2627252"/>
            <a:ext cx="8230284" cy="4303899"/>
          </a:xfrm>
          <a:prstGeom prst="rect">
            <a:avLst/>
          </a:prstGeom>
        </p:spPr>
        <p:txBody>
          <a:bodyPr>
            <a:noAutofit/>
          </a:bodyPr>
          <a:lstStyle/>
          <a:p>
            <a:pPr>
              <a:lnSpc>
                <a:spcPts val="2100"/>
              </a:lnSpc>
            </a:pPr>
            <a:r>
              <a:rPr lang="en-US" sz="2000" b="1" dirty="0" smtClean="0">
                <a:latin typeface="Arial" pitchFamily="34" charset="0"/>
                <a:cs typeface="Arial" pitchFamily="34" charset="0"/>
              </a:rPr>
              <a:t>Origin: </a:t>
            </a:r>
          </a:p>
          <a:p>
            <a:pPr lvl="1">
              <a:lnSpc>
                <a:spcPts val="2100"/>
              </a:lnSpc>
            </a:pPr>
            <a:r>
              <a:rPr lang="en-US" sz="2000" dirty="0" smtClean="0">
                <a:latin typeface="Arial" pitchFamily="34" charset="0"/>
                <a:cs typeface="Arial" pitchFamily="34" charset="0"/>
              </a:rPr>
              <a:t>Switzerland; named </a:t>
            </a:r>
            <a:r>
              <a:rPr lang="en-US" sz="2000" dirty="0">
                <a:latin typeface="Arial" pitchFamily="34" charset="0"/>
                <a:cs typeface="Arial" pitchFamily="34" charset="0"/>
              </a:rPr>
              <a:t>after the Saane Valley </a:t>
            </a:r>
            <a:r>
              <a:rPr lang="en-US" sz="2000" dirty="0" smtClean="0">
                <a:latin typeface="Arial" pitchFamily="34" charset="0"/>
                <a:cs typeface="Arial" pitchFamily="34" charset="0"/>
              </a:rPr>
              <a:t>of Switzerland </a:t>
            </a:r>
          </a:p>
          <a:p>
            <a:pPr lvl="1">
              <a:lnSpc>
                <a:spcPts val="2100"/>
              </a:lnSpc>
            </a:pPr>
            <a:r>
              <a:rPr lang="en-US" sz="2000" dirty="0" smtClean="0">
                <a:latin typeface="Arial" pitchFamily="34" charset="0"/>
                <a:cs typeface="Arial" pitchFamily="34" charset="0"/>
              </a:rPr>
              <a:t>were </a:t>
            </a:r>
            <a:r>
              <a:rPr lang="en-US" sz="2000" dirty="0">
                <a:latin typeface="Arial" pitchFamily="34" charset="0"/>
                <a:cs typeface="Arial" pitchFamily="34" charset="0"/>
              </a:rPr>
              <a:t>brought </a:t>
            </a:r>
            <a:r>
              <a:rPr lang="en-US" sz="2000" dirty="0" smtClean="0">
                <a:latin typeface="Arial" pitchFamily="34" charset="0"/>
                <a:cs typeface="Arial" pitchFamily="34" charset="0"/>
              </a:rPr>
              <a:t>into Australia, </a:t>
            </a:r>
            <a:r>
              <a:rPr lang="en-US" sz="2000" dirty="0">
                <a:latin typeface="Arial" pitchFamily="34" charset="0"/>
                <a:cs typeface="Arial" pitchFamily="34" charset="0"/>
              </a:rPr>
              <a:t>yet the breed registry was founded in 1913 by the New South Wales </a:t>
            </a:r>
            <a:r>
              <a:rPr lang="en-US" sz="2000" dirty="0" smtClean="0">
                <a:latin typeface="Arial" pitchFamily="34" charset="0"/>
                <a:cs typeface="Arial" pitchFamily="34" charset="0"/>
              </a:rPr>
              <a:t>Department </a:t>
            </a:r>
            <a:r>
              <a:rPr lang="en-US" sz="2000" dirty="0">
                <a:latin typeface="Arial" pitchFamily="34" charset="0"/>
                <a:cs typeface="Arial" pitchFamily="34" charset="0"/>
              </a:rPr>
              <a:t>of </a:t>
            </a:r>
            <a:r>
              <a:rPr lang="en-US" sz="2000" dirty="0" smtClean="0">
                <a:latin typeface="Arial" pitchFamily="34" charset="0"/>
                <a:cs typeface="Arial" pitchFamily="34" charset="0"/>
              </a:rPr>
              <a:t>Agriculture</a:t>
            </a:r>
          </a:p>
          <a:p>
            <a:pPr marL="400050">
              <a:lnSpc>
                <a:spcPts val="2100"/>
              </a:lnSpc>
              <a:buFont typeface="Arial" pitchFamily="34" charset="0"/>
              <a:buChar char="•"/>
            </a:pPr>
            <a:r>
              <a:rPr lang="en-US" sz="2000" b="1" dirty="0" smtClean="0">
                <a:latin typeface="Arial" pitchFamily="34" charset="0"/>
                <a:cs typeface="Arial" pitchFamily="34" charset="0"/>
              </a:rPr>
              <a:t>Characteristics</a:t>
            </a:r>
            <a:r>
              <a:rPr lang="en-US" sz="2000" b="1" dirty="0">
                <a:latin typeface="Arial" pitchFamily="34" charset="0"/>
                <a:cs typeface="Arial" pitchFamily="34" charset="0"/>
              </a:rPr>
              <a:t>: </a:t>
            </a:r>
            <a:endParaRPr lang="en-US" sz="2000" b="1" dirty="0" smtClean="0">
              <a:latin typeface="Arial" pitchFamily="34" charset="0"/>
              <a:cs typeface="Arial" pitchFamily="34" charset="0"/>
            </a:endParaRPr>
          </a:p>
          <a:p>
            <a:pPr lvl="1">
              <a:lnSpc>
                <a:spcPts val="2100"/>
              </a:lnSpc>
            </a:pPr>
            <a:r>
              <a:rPr lang="en-US" sz="2000" dirty="0" smtClean="0">
                <a:latin typeface="Arial" pitchFamily="34" charset="0"/>
                <a:cs typeface="Arial" pitchFamily="34" charset="0"/>
              </a:rPr>
              <a:t>large </a:t>
            </a:r>
            <a:r>
              <a:rPr lang="en-US" sz="2000" dirty="0">
                <a:latin typeface="Arial" pitchFamily="34" charset="0"/>
                <a:cs typeface="Arial" pitchFamily="34" charset="0"/>
              </a:rPr>
              <a:t>in </a:t>
            </a:r>
            <a:r>
              <a:rPr lang="en-US" sz="2000" dirty="0" smtClean="0">
                <a:latin typeface="Arial" pitchFamily="34" charset="0"/>
                <a:cs typeface="Arial" pitchFamily="34" charset="0"/>
              </a:rPr>
              <a:t>size</a:t>
            </a:r>
          </a:p>
          <a:p>
            <a:pPr lvl="1">
              <a:lnSpc>
                <a:spcPts val="2100"/>
              </a:lnSpc>
            </a:pPr>
            <a:r>
              <a:rPr lang="en-US" sz="2000" dirty="0" smtClean="0">
                <a:latin typeface="Arial" pitchFamily="34" charset="0"/>
                <a:cs typeface="Arial" pitchFamily="34" charset="0"/>
              </a:rPr>
              <a:t>hair coat </a:t>
            </a:r>
            <a:r>
              <a:rPr lang="en-US" sz="2000" dirty="0">
                <a:latin typeface="Arial" pitchFamily="34" charset="0"/>
                <a:cs typeface="Arial" pitchFamily="34" charset="0"/>
              </a:rPr>
              <a:t>is generally short, fine textured and white or creamy </a:t>
            </a:r>
            <a:r>
              <a:rPr lang="en-US" sz="2000" dirty="0" smtClean="0">
                <a:latin typeface="Arial" pitchFamily="34" charset="0"/>
                <a:cs typeface="Arial" pitchFamily="34" charset="0"/>
              </a:rPr>
              <a:t>colored, however, </a:t>
            </a:r>
            <a:r>
              <a:rPr lang="en-US" sz="2000" dirty="0">
                <a:latin typeface="Arial" pitchFamily="34" charset="0"/>
                <a:cs typeface="Arial" pitchFamily="34" charset="0"/>
              </a:rPr>
              <a:t>white is </a:t>
            </a:r>
            <a:r>
              <a:rPr lang="en-US" sz="2000" dirty="0" smtClean="0">
                <a:latin typeface="Arial" pitchFamily="34" charset="0"/>
                <a:cs typeface="Arial" pitchFamily="34" charset="0"/>
              </a:rPr>
              <a:t>preferable</a:t>
            </a:r>
          </a:p>
          <a:p>
            <a:pPr lvl="1">
              <a:lnSpc>
                <a:spcPts val="2100"/>
              </a:lnSpc>
            </a:pPr>
            <a:r>
              <a:rPr lang="en-US" sz="2000" dirty="0" smtClean="0">
                <a:latin typeface="Arial" pitchFamily="34" charset="0"/>
                <a:cs typeface="Arial" pitchFamily="34" charset="0"/>
              </a:rPr>
              <a:t>skin </a:t>
            </a:r>
            <a:r>
              <a:rPr lang="en-US" sz="2000" dirty="0">
                <a:latin typeface="Arial" pitchFamily="34" charset="0"/>
                <a:cs typeface="Arial" pitchFamily="34" charset="0"/>
              </a:rPr>
              <a:t>may have spots, yet </a:t>
            </a:r>
            <a:r>
              <a:rPr lang="en-US" sz="2000" dirty="0" smtClean="0">
                <a:latin typeface="Arial" pitchFamily="34" charset="0"/>
                <a:cs typeface="Arial" pitchFamily="34" charset="0"/>
              </a:rPr>
              <a:t>is </a:t>
            </a:r>
            <a:r>
              <a:rPr lang="en-US" sz="2000" dirty="0">
                <a:latin typeface="Arial" pitchFamily="34" charset="0"/>
                <a:cs typeface="Arial" pitchFamily="34" charset="0"/>
              </a:rPr>
              <a:t>not desired to have </a:t>
            </a:r>
            <a:r>
              <a:rPr lang="en-US" sz="2000" dirty="0" smtClean="0">
                <a:latin typeface="Arial" pitchFamily="34" charset="0"/>
                <a:cs typeface="Arial" pitchFamily="34" charset="0"/>
              </a:rPr>
              <a:t>hair </a:t>
            </a:r>
            <a:r>
              <a:rPr lang="en-US" sz="2000" dirty="0">
                <a:latin typeface="Arial" pitchFamily="34" charset="0"/>
                <a:cs typeface="Arial" pitchFamily="34" charset="0"/>
              </a:rPr>
              <a:t>color </a:t>
            </a:r>
            <a:r>
              <a:rPr lang="en-US" sz="2000" dirty="0" smtClean="0">
                <a:latin typeface="Arial" pitchFamily="34" charset="0"/>
                <a:cs typeface="Arial" pitchFamily="34" charset="0"/>
              </a:rPr>
              <a:t>spots</a:t>
            </a:r>
            <a:endParaRPr lang="en-US" sz="2000" dirty="0">
              <a:latin typeface="Arial" pitchFamily="34" charset="0"/>
              <a:cs typeface="Arial" pitchFamily="34" charset="0"/>
            </a:endParaRPr>
          </a:p>
          <a:p>
            <a:pPr lvl="1">
              <a:lnSpc>
                <a:spcPts val="2100"/>
              </a:lnSpc>
            </a:pPr>
            <a:r>
              <a:rPr lang="en-US" sz="2000" dirty="0" smtClean="0">
                <a:latin typeface="Arial" pitchFamily="34" charset="0"/>
                <a:cs typeface="Arial" pitchFamily="34" charset="0"/>
              </a:rPr>
              <a:t>have </a:t>
            </a:r>
            <a:r>
              <a:rPr lang="en-US" sz="2000" dirty="0">
                <a:latin typeface="Arial" pitchFamily="34" charset="0"/>
                <a:cs typeface="Arial" pitchFamily="34" charset="0"/>
              </a:rPr>
              <a:t>alert, erect ears and a straight or slightly dished </a:t>
            </a:r>
            <a:r>
              <a:rPr lang="en-US" sz="2000" dirty="0" smtClean="0">
                <a:latin typeface="Arial" pitchFamily="34" charset="0"/>
                <a:cs typeface="Arial" pitchFamily="34" charset="0"/>
              </a:rPr>
              <a:t>nose</a:t>
            </a:r>
          </a:p>
          <a:p>
            <a:pPr>
              <a:lnSpc>
                <a:spcPts val="2100"/>
              </a:lnSpc>
            </a:pPr>
            <a:r>
              <a:rPr lang="en-US" sz="2000" b="1" dirty="0">
                <a:latin typeface="Arial" pitchFamily="34" charset="0"/>
                <a:cs typeface="Arial" pitchFamily="34" charset="0"/>
              </a:rPr>
              <a:t>Usage: </a:t>
            </a:r>
          </a:p>
          <a:p>
            <a:pPr lvl="1">
              <a:lnSpc>
                <a:spcPts val="2100"/>
              </a:lnSpc>
            </a:pPr>
            <a:r>
              <a:rPr lang="en-US" sz="2000" dirty="0">
                <a:latin typeface="Arial" pitchFamily="34" charset="0"/>
                <a:cs typeface="Arial" pitchFamily="34" charset="0"/>
              </a:rPr>
              <a:t>used as a dairy goat; has great milking ability and produces milk with a milk fat content between 3 and 4 percent; is the most widely available dairy breed</a:t>
            </a:r>
          </a:p>
          <a:p>
            <a:pPr lvl="1">
              <a:lnSpc>
                <a:spcPts val="2100"/>
              </a:lnSpc>
            </a:pPr>
            <a:r>
              <a:rPr lang="en-US" sz="2000" dirty="0">
                <a:latin typeface="Arial" pitchFamily="34" charset="0"/>
                <a:cs typeface="Arial" pitchFamily="34" charset="0"/>
              </a:rPr>
              <a:t>responds best in a cooler environment</a:t>
            </a:r>
          </a:p>
          <a:p>
            <a:pPr lvl="1">
              <a:lnSpc>
                <a:spcPts val="2100"/>
              </a:lnSpc>
            </a:pPr>
            <a:endParaRPr lang="en-US" sz="2000" dirty="0">
              <a:latin typeface="Arial" pitchFamily="34" charset="0"/>
              <a:cs typeface="Arial" pitchFamily="34" charset="0"/>
            </a:endParaRPr>
          </a:p>
        </p:txBody>
      </p:sp>
      <p:pic>
        <p:nvPicPr>
          <p:cNvPr id="97282" name="Picture 2" descr="J:\Livestock Breed ID\animal pictures\09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226" y="232668"/>
            <a:ext cx="3509752" cy="23500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56516" y="5599565"/>
            <a:ext cx="8230284" cy="36403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200"/>
              </a:lnSpc>
              <a:spcBef>
                <a:spcPts val="0"/>
              </a:spcBef>
            </a:pP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5002919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16</a:t>
            </a:fld>
            <a:endParaRPr lang="en-US" dirty="0"/>
          </a:p>
        </p:txBody>
      </p:sp>
      <p:sp>
        <p:nvSpPr>
          <p:cNvPr id="2" name="Title 1"/>
          <p:cNvSpPr>
            <a:spLocks noGrp="1"/>
          </p:cNvSpPr>
          <p:nvPr>
            <p:ph type="title" idx="4294967295"/>
          </p:nvPr>
        </p:nvSpPr>
        <p:spPr>
          <a:xfrm>
            <a:off x="457200" y="269558"/>
            <a:ext cx="4489450" cy="750887"/>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Toggenburg</a:t>
            </a:r>
            <a:r>
              <a:rPr lang="en-US" b="1" i="1" dirty="0"/>
              <a:t> </a:t>
            </a:r>
            <a:endParaRPr lang="en-US" dirty="0"/>
          </a:p>
        </p:txBody>
      </p:sp>
      <p:sp>
        <p:nvSpPr>
          <p:cNvPr id="3" name="Content Placeholder 2"/>
          <p:cNvSpPr>
            <a:spLocks noGrp="1"/>
          </p:cNvSpPr>
          <p:nvPr>
            <p:ph idx="4294967295"/>
          </p:nvPr>
        </p:nvSpPr>
        <p:spPr>
          <a:xfrm>
            <a:off x="457882" y="2630487"/>
            <a:ext cx="8228918" cy="4318953"/>
          </a:xfrm>
          <a:prstGeom prst="rect">
            <a:avLst/>
          </a:prstGeom>
        </p:spPr>
        <p:txBody>
          <a:bodyPr>
            <a:noAutofit/>
          </a:bodyPr>
          <a:lstStyle/>
          <a:p>
            <a:pPr>
              <a:lnSpc>
                <a:spcPts val="2000"/>
              </a:lnSpc>
            </a:pPr>
            <a:r>
              <a:rPr lang="en-US" sz="1975" b="1" dirty="0" smtClean="0">
                <a:latin typeface="Arial" pitchFamily="34" charset="0"/>
                <a:cs typeface="Arial" pitchFamily="34" charset="0"/>
              </a:rPr>
              <a:t>Origin: </a:t>
            </a:r>
          </a:p>
          <a:p>
            <a:pPr lvl="1">
              <a:lnSpc>
                <a:spcPts val="2000"/>
              </a:lnSpc>
            </a:pPr>
            <a:r>
              <a:rPr lang="en-US" sz="1975" dirty="0" err="1" smtClean="0">
                <a:latin typeface="Arial" pitchFamily="34" charset="0"/>
                <a:cs typeface="Arial" pitchFamily="34" charset="0"/>
              </a:rPr>
              <a:t>Toggenburg</a:t>
            </a:r>
            <a:r>
              <a:rPr lang="en-US" sz="1975" dirty="0" smtClean="0">
                <a:latin typeface="Arial" pitchFamily="34" charset="0"/>
                <a:cs typeface="Arial" pitchFamily="34" charset="0"/>
              </a:rPr>
              <a:t> </a:t>
            </a:r>
            <a:r>
              <a:rPr lang="en-US" sz="1975" dirty="0">
                <a:latin typeface="Arial" pitchFamily="34" charset="0"/>
                <a:cs typeface="Arial" pitchFamily="34" charset="0"/>
              </a:rPr>
              <a:t>Valley </a:t>
            </a:r>
            <a:r>
              <a:rPr lang="en-US" sz="1975" dirty="0" smtClean="0">
                <a:latin typeface="Arial" pitchFamily="34" charset="0"/>
                <a:cs typeface="Arial" pitchFamily="34" charset="0"/>
              </a:rPr>
              <a:t>of </a:t>
            </a:r>
            <a:r>
              <a:rPr lang="en-US" sz="1975" dirty="0" smtClean="0">
                <a:latin typeface="Arial" pitchFamily="34" charset="0"/>
                <a:cs typeface="Arial" pitchFamily="34" charset="0"/>
              </a:rPr>
              <a:t>Switzerland; oldest known dairy goat breed</a:t>
            </a:r>
            <a:endParaRPr lang="en-US" sz="1975" dirty="0" smtClean="0">
              <a:latin typeface="Arial" pitchFamily="34" charset="0"/>
              <a:cs typeface="Arial" pitchFamily="34" charset="0"/>
            </a:endParaRPr>
          </a:p>
          <a:p>
            <a:pPr>
              <a:lnSpc>
                <a:spcPts val="2000"/>
              </a:lnSpc>
            </a:pPr>
            <a:r>
              <a:rPr lang="en-US" sz="1975" b="1" dirty="0" smtClean="0">
                <a:latin typeface="Arial" pitchFamily="34" charset="0"/>
                <a:cs typeface="Arial" pitchFamily="34" charset="0"/>
              </a:rPr>
              <a:t>Characteristics</a:t>
            </a:r>
            <a:r>
              <a:rPr lang="en-US" sz="1975" b="1" dirty="0">
                <a:latin typeface="Arial" pitchFamily="34" charset="0"/>
                <a:cs typeface="Arial" pitchFamily="34" charset="0"/>
              </a:rPr>
              <a:t>: </a:t>
            </a:r>
            <a:endParaRPr lang="en-US" sz="1975" b="1" dirty="0" smtClean="0">
              <a:latin typeface="Arial" pitchFamily="34" charset="0"/>
              <a:cs typeface="Arial" pitchFamily="34" charset="0"/>
            </a:endParaRPr>
          </a:p>
          <a:p>
            <a:pPr lvl="1">
              <a:lnSpc>
                <a:spcPts val="2000"/>
              </a:lnSpc>
            </a:pPr>
            <a:r>
              <a:rPr lang="en-US" sz="1975" dirty="0" smtClean="0">
                <a:latin typeface="Arial" pitchFamily="34" charset="0"/>
                <a:cs typeface="Arial" pitchFamily="34" charset="0"/>
              </a:rPr>
              <a:t>smaller </a:t>
            </a:r>
            <a:r>
              <a:rPr lang="en-US" sz="1975" dirty="0">
                <a:latin typeface="Arial" pitchFamily="34" charset="0"/>
                <a:cs typeface="Arial" pitchFamily="34" charset="0"/>
              </a:rPr>
              <a:t>in size than the </a:t>
            </a:r>
            <a:r>
              <a:rPr lang="en-US" sz="1975" dirty="0" err="1" smtClean="0">
                <a:latin typeface="Arial" pitchFamily="34" charset="0"/>
                <a:cs typeface="Arial" pitchFamily="34" charset="0"/>
              </a:rPr>
              <a:t>Saanen</a:t>
            </a:r>
            <a:r>
              <a:rPr lang="en-US" sz="1975" dirty="0" smtClean="0">
                <a:latin typeface="Arial" pitchFamily="34" charset="0"/>
                <a:cs typeface="Arial" pitchFamily="34" charset="0"/>
              </a:rPr>
              <a:t>, </a:t>
            </a:r>
            <a:r>
              <a:rPr lang="en-US" sz="1975" dirty="0">
                <a:latin typeface="Arial" pitchFamily="34" charset="0"/>
                <a:cs typeface="Arial" pitchFamily="34" charset="0"/>
              </a:rPr>
              <a:t>but </a:t>
            </a:r>
            <a:r>
              <a:rPr lang="en-US" sz="1975" dirty="0" smtClean="0">
                <a:latin typeface="Arial" pitchFamily="34" charset="0"/>
                <a:cs typeface="Arial" pitchFamily="34" charset="0"/>
              </a:rPr>
              <a:t>stockier </a:t>
            </a:r>
            <a:r>
              <a:rPr lang="en-US" sz="1975" dirty="0">
                <a:latin typeface="Arial" pitchFamily="34" charset="0"/>
                <a:cs typeface="Arial" pitchFamily="34" charset="0"/>
              </a:rPr>
              <a:t>in </a:t>
            </a:r>
            <a:r>
              <a:rPr lang="en-US" sz="1975" dirty="0" smtClean="0">
                <a:latin typeface="Arial" pitchFamily="34" charset="0"/>
                <a:cs typeface="Arial" pitchFamily="34" charset="0"/>
              </a:rPr>
              <a:t>build </a:t>
            </a:r>
          </a:p>
          <a:p>
            <a:pPr lvl="1">
              <a:lnSpc>
                <a:spcPts val="2000"/>
              </a:lnSpc>
            </a:pPr>
            <a:r>
              <a:rPr lang="en-US" sz="1975" dirty="0" smtClean="0">
                <a:latin typeface="Arial" pitchFamily="34" charset="0"/>
                <a:cs typeface="Arial" pitchFamily="34" charset="0"/>
              </a:rPr>
              <a:t>hair </a:t>
            </a:r>
            <a:r>
              <a:rPr lang="en-US" sz="1975" dirty="0">
                <a:latin typeface="Arial" pitchFamily="34" charset="0"/>
                <a:cs typeface="Arial" pitchFamily="34" charset="0"/>
              </a:rPr>
              <a:t>coat is short or medium in length and has a soft fine </a:t>
            </a:r>
            <a:r>
              <a:rPr lang="en-US" sz="1975" dirty="0" smtClean="0">
                <a:latin typeface="Arial" pitchFamily="34" charset="0"/>
                <a:cs typeface="Arial" pitchFamily="34" charset="0"/>
              </a:rPr>
              <a:t>texture</a:t>
            </a:r>
          </a:p>
          <a:p>
            <a:pPr lvl="1">
              <a:lnSpc>
                <a:spcPts val="2000"/>
              </a:lnSpc>
            </a:pPr>
            <a:r>
              <a:rPr lang="en-US" sz="1975" dirty="0" smtClean="0">
                <a:latin typeface="Arial" pitchFamily="34" charset="0"/>
                <a:cs typeface="Arial" pitchFamily="34" charset="0"/>
              </a:rPr>
              <a:t>are </a:t>
            </a:r>
            <a:r>
              <a:rPr lang="en-US" sz="1975" dirty="0">
                <a:latin typeface="Arial" pitchFamily="34" charset="0"/>
                <a:cs typeface="Arial" pitchFamily="34" charset="0"/>
              </a:rPr>
              <a:t>various shades of solid brown ranging from light fawn to dark </a:t>
            </a:r>
            <a:r>
              <a:rPr lang="en-US" sz="1975" dirty="0" smtClean="0">
                <a:latin typeface="Arial" pitchFamily="34" charset="0"/>
                <a:cs typeface="Arial" pitchFamily="34" charset="0"/>
              </a:rPr>
              <a:t>chocolate; </a:t>
            </a:r>
            <a:r>
              <a:rPr lang="en-US" sz="1975" dirty="0">
                <a:latin typeface="Arial" pitchFamily="34" charset="0"/>
                <a:cs typeface="Arial" pitchFamily="34" charset="0"/>
              </a:rPr>
              <a:t>markings include white lining </a:t>
            </a:r>
            <a:r>
              <a:rPr lang="en-US" sz="1975" dirty="0" smtClean="0">
                <a:latin typeface="Arial" pitchFamily="34" charset="0"/>
                <a:cs typeface="Arial" pitchFamily="34" charset="0"/>
              </a:rPr>
              <a:t>in ears</a:t>
            </a:r>
            <a:r>
              <a:rPr lang="en-US" sz="1975" dirty="0">
                <a:latin typeface="Arial" pitchFamily="34" charset="0"/>
                <a:cs typeface="Arial" pitchFamily="34" charset="0"/>
              </a:rPr>
              <a:t>, two white facial </a:t>
            </a:r>
            <a:r>
              <a:rPr lang="en-US" sz="1975" dirty="0" smtClean="0">
                <a:latin typeface="Arial" pitchFamily="34" charset="0"/>
                <a:cs typeface="Arial" pitchFamily="34" charset="0"/>
              </a:rPr>
              <a:t>stripes: </a:t>
            </a:r>
            <a:r>
              <a:rPr lang="en-US" sz="1975" dirty="0">
                <a:latin typeface="Arial" pitchFamily="34" charset="0"/>
                <a:cs typeface="Arial" pitchFamily="34" charset="0"/>
              </a:rPr>
              <a:t>one above each eye traveling down to </a:t>
            </a:r>
            <a:r>
              <a:rPr lang="en-US" sz="1975" dirty="0" smtClean="0">
                <a:latin typeface="Arial" pitchFamily="34" charset="0"/>
                <a:cs typeface="Arial" pitchFamily="34" charset="0"/>
              </a:rPr>
              <a:t>the </a:t>
            </a:r>
            <a:r>
              <a:rPr lang="en-US" sz="1975" dirty="0">
                <a:latin typeface="Arial" pitchFamily="34" charset="0"/>
                <a:cs typeface="Arial" pitchFamily="34" charset="0"/>
              </a:rPr>
              <a:t>muzzle, </a:t>
            </a:r>
            <a:r>
              <a:rPr lang="en-US" sz="1975" dirty="0" smtClean="0">
                <a:latin typeface="Arial" pitchFamily="34" charset="0"/>
                <a:cs typeface="Arial" pitchFamily="34" charset="0"/>
              </a:rPr>
              <a:t>white hind legs </a:t>
            </a:r>
            <a:r>
              <a:rPr lang="en-US" sz="1975" dirty="0">
                <a:latin typeface="Arial" pitchFamily="34" charset="0"/>
                <a:cs typeface="Arial" pitchFamily="34" charset="0"/>
              </a:rPr>
              <a:t>from the knee down and a white triangle at each side of </a:t>
            </a:r>
            <a:r>
              <a:rPr lang="en-US" sz="1975" dirty="0" smtClean="0">
                <a:latin typeface="Arial" pitchFamily="34" charset="0"/>
                <a:cs typeface="Arial" pitchFamily="34" charset="0"/>
              </a:rPr>
              <a:t>the </a:t>
            </a:r>
            <a:r>
              <a:rPr lang="en-US" sz="1975" dirty="0">
                <a:latin typeface="Arial" pitchFamily="34" charset="0"/>
                <a:cs typeface="Arial" pitchFamily="34" charset="0"/>
              </a:rPr>
              <a:t>tail </a:t>
            </a:r>
            <a:r>
              <a:rPr lang="en-US" sz="1975" dirty="0" smtClean="0">
                <a:latin typeface="Arial" pitchFamily="34" charset="0"/>
                <a:cs typeface="Arial" pitchFamily="34" charset="0"/>
              </a:rPr>
              <a:t>base</a:t>
            </a:r>
          </a:p>
          <a:p>
            <a:pPr lvl="1">
              <a:lnSpc>
                <a:spcPts val="2000"/>
              </a:lnSpc>
            </a:pPr>
            <a:r>
              <a:rPr lang="en-US" sz="1975" dirty="0" smtClean="0">
                <a:latin typeface="Arial" pitchFamily="34" charset="0"/>
                <a:cs typeface="Arial" pitchFamily="34" charset="0"/>
              </a:rPr>
              <a:t>faces </a:t>
            </a:r>
            <a:r>
              <a:rPr lang="en-US" sz="1975" dirty="0">
                <a:latin typeface="Arial" pitchFamily="34" charset="0"/>
                <a:cs typeface="Arial" pitchFamily="34" charset="0"/>
              </a:rPr>
              <a:t>are straight or dished with erect </a:t>
            </a:r>
            <a:r>
              <a:rPr lang="en-US" sz="1975" dirty="0" smtClean="0">
                <a:latin typeface="Arial" pitchFamily="34" charset="0"/>
                <a:cs typeface="Arial" pitchFamily="34" charset="0"/>
              </a:rPr>
              <a:t>ears</a:t>
            </a:r>
            <a:endParaRPr lang="en-US" sz="1975" dirty="0">
              <a:latin typeface="Arial" pitchFamily="34" charset="0"/>
              <a:cs typeface="Arial" pitchFamily="34" charset="0"/>
            </a:endParaRPr>
          </a:p>
          <a:p>
            <a:pPr>
              <a:lnSpc>
                <a:spcPts val="2000"/>
              </a:lnSpc>
            </a:pPr>
            <a:r>
              <a:rPr lang="en-US" sz="1975" b="1" dirty="0">
                <a:latin typeface="Arial" pitchFamily="34" charset="0"/>
                <a:cs typeface="Arial" pitchFamily="34" charset="0"/>
              </a:rPr>
              <a:t>Usage: </a:t>
            </a:r>
            <a:endParaRPr lang="en-US" sz="1975" b="1" dirty="0" smtClean="0">
              <a:latin typeface="Arial" pitchFamily="34" charset="0"/>
              <a:cs typeface="Arial" pitchFamily="34" charset="0"/>
            </a:endParaRPr>
          </a:p>
          <a:p>
            <a:pPr lvl="1">
              <a:lnSpc>
                <a:spcPts val="2000"/>
              </a:lnSpc>
            </a:pPr>
            <a:r>
              <a:rPr lang="en-US" sz="1975" dirty="0" smtClean="0">
                <a:latin typeface="Arial" pitchFamily="34" charset="0"/>
                <a:cs typeface="Arial" pitchFamily="34" charset="0"/>
              </a:rPr>
              <a:t>used </a:t>
            </a:r>
            <a:r>
              <a:rPr lang="en-US" sz="1975" dirty="0">
                <a:latin typeface="Arial" pitchFamily="34" charset="0"/>
                <a:cs typeface="Arial" pitchFamily="34" charset="0"/>
              </a:rPr>
              <a:t>as a dairy </a:t>
            </a:r>
            <a:r>
              <a:rPr lang="en-US" sz="1975" dirty="0" smtClean="0">
                <a:latin typeface="Arial" pitchFamily="34" charset="0"/>
                <a:cs typeface="Arial" pitchFamily="34" charset="0"/>
              </a:rPr>
              <a:t>goat</a:t>
            </a:r>
          </a:p>
          <a:p>
            <a:pPr lvl="1">
              <a:lnSpc>
                <a:spcPts val="2000"/>
              </a:lnSpc>
            </a:pPr>
            <a:r>
              <a:rPr lang="en-US" sz="1975" dirty="0" smtClean="0">
                <a:latin typeface="Arial" pitchFamily="34" charset="0"/>
                <a:cs typeface="Arial" pitchFamily="34" charset="0"/>
              </a:rPr>
              <a:t>assets </a:t>
            </a:r>
            <a:r>
              <a:rPr lang="en-US" sz="1975" dirty="0">
                <a:latin typeface="Arial" pitchFamily="34" charset="0"/>
                <a:cs typeface="Arial" pitchFamily="34" charset="0"/>
              </a:rPr>
              <a:t>include: excellent udder development, persistent lactation, high milk production and a milk fat of </a:t>
            </a:r>
            <a:r>
              <a:rPr lang="en-US" sz="1975" dirty="0" smtClean="0">
                <a:latin typeface="Arial" pitchFamily="34" charset="0"/>
                <a:cs typeface="Arial" pitchFamily="34" charset="0"/>
              </a:rPr>
              <a:t>3.7</a:t>
            </a:r>
            <a:r>
              <a:rPr lang="en-US" sz="1975" dirty="0">
                <a:latin typeface="Arial" pitchFamily="34" charset="0"/>
                <a:cs typeface="Arial" pitchFamily="34" charset="0"/>
              </a:rPr>
              <a:t> </a:t>
            </a:r>
            <a:r>
              <a:rPr lang="en-US" sz="1975" dirty="0" smtClean="0">
                <a:latin typeface="Arial" pitchFamily="34" charset="0"/>
                <a:cs typeface="Arial" pitchFamily="34" charset="0"/>
              </a:rPr>
              <a:t>percent</a:t>
            </a:r>
          </a:p>
          <a:p>
            <a:pPr lvl="1">
              <a:lnSpc>
                <a:spcPts val="2000"/>
              </a:lnSpc>
            </a:pPr>
            <a:r>
              <a:rPr lang="en-US" sz="1975" dirty="0" smtClean="0">
                <a:latin typeface="Arial" pitchFamily="34" charset="0"/>
                <a:cs typeface="Arial" pitchFamily="34" charset="0"/>
              </a:rPr>
              <a:t>better </a:t>
            </a:r>
            <a:r>
              <a:rPr lang="en-US" sz="1975" dirty="0">
                <a:latin typeface="Arial" pitchFamily="34" charset="0"/>
                <a:cs typeface="Arial" pitchFamily="34" charset="0"/>
              </a:rPr>
              <a:t>adapted to </a:t>
            </a:r>
            <a:r>
              <a:rPr lang="en-US" sz="1975" dirty="0" smtClean="0">
                <a:latin typeface="Arial" pitchFamily="34" charset="0"/>
                <a:cs typeface="Arial" pitchFamily="34" charset="0"/>
              </a:rPr>
              <a:t>cooler climates</a:t>
            </a:r>
            <a:endParaRPr lang="en-US" sz="1975" dirty="0">
              <a:latin typeface="Arial" pitchFamily="34" charset="0"/>
              <a:cs typeface="Arial" pitchFamily="34" charset="0"/>
            </a:endParaRPr>
          </a:p>
        </p:txBody>
      </p:sp>
      <p:pic>
        <p:nvPicPr>
          <p:cNvPr id="98306" name="Picture 2" descr="J:\Livestock Breed ID\animal pictures\09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542" y="223138"/>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5761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17</a:t>
            </a:fld>
            <a:endParaRPr lang="en-US" dirty="0"/>
          </a:p>
        </p:txBody>
      </p:sp>
      <p:sp>
        <p:nvSpPr>
          <p:cNvPr id="2" name="Title 1"/>
          <p:cNvSpPr>
            <a:spLocks noGrp="1"/>
          </p:cNvSpPr>
          <p:nvPr>
            <p:ph type="title" idx="4294967295"/>
          </p:nvPr>
        </p:nvSpPr>
        <p:spPr>
          <a:xfrm>
            <a:off x="457200" y="262255"/>
            <a:ext cx="4870668" cy="752475"/>
          </a:xfrm>
        </p:spPr>
        <p:txBody>
          <a:bodyPr>
            <a:noAutofit/>
          </a:bodyPr>
          <a:lstStyle/>
          <a:p>
            <a:r>
              <a:rPr lang="en-US"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Wooden Leg </a:t>
            </a:r>
          </a:p>
        </p:txBody>
      </p:sp>
      <p:sp>
        <p:nvSpPr>
          <p:cNvPr id="3" name="Content Placeholder 2"/>
          <p:cNvSpPr>
            <a:spLocks noGrp="1"/>
          </p:cNvSpPr>
          <p:nvPr>
            <p:ph idx="4294967295"/>
          </p:nvPr>
        </p:nvSpPr>
        <p:spPr>
          <a:xfrm>
            <a:off x="466344" y="2637838"/>
            <a:ext cx="8220456" cy="4220162"/>
          </a:xfrm>
          <a:prstGeom prst="rect">
            <a:avLst/>
          </a:prstGeom>
        </p:spPr>
        <p:txBody>
          <a:bodyPr>
            <a:noAutofit/>
          </a:bodyPr>
          <a:lstStyle/>
          <a:p>
            <a:pPr>
              <a:lnSpc>
                <a:spcPts val="1800"/>
              </a:lnSpc>
            </a:pPr>
            <a:r>
              <a:rPr lang="en-US" sz="1925" b="1" dirty="0" smtClean="0">
                <a:latin typeface="Arial" pitchFamily="34" charset="0"/>
                <a:cs typeface="Arial" pitchFamily="34" charset="0"/>
              </a:rPr>
              <a:t>Origin: </a:t>
            </a:r>
          </a:p>
          <a:p>
            <a:pPr lvl="1">
              <a:lnSpc>
                <a:spcPts val="1800"/>
              </a:lnSpc>
            </a:pPr>
            <a:r>
              <a:rPr lang="en-US" sz="1925" dirty="0">
                <a:latin typeface="Arial" pitchFamily="34" charset="0"/>
                <a:cs typeface="Arial" pitchFamily="34" charset="0"/>
              </a:rPr>
              <a:t>u</a:t>
            </a:r>
            <a:r>
              <a:rPr lang="en-US" sz="1925" dirty="0" smtClean="0">
                <a:latin typeface="Arial" pitchFamily="34" charset="0"/>
                <a:cs typeface="Arial" pitchFamily="34" charset="0"/>
              </a:rPr>
              <a:t>nknown, but indigenous to the United States and mostly found in Tennessee and Texas</a:t>
            </a:r>
            <a:endParaRPr lang="en-US" sz="1925" dirty="0" smtClean="0">
              <a:latin typeface="Arial" pitchFamily="34" charset="0"/>
              <a:cs typeface="Arial" pitchFamily="34" charset="0"/>
            </a:endParaRPr>
          </a:p>
          <a:p>
            <a:pPr lvl="1">
              <a:lnSpc>
                <a:spcPts val="1800"/>
              </a:lnSpc>
            </a:pPr>
            <a:r>
              <a:rPr lang="en-US" sz="1925" dirty="0" smtClean="0">
                <a:latin typeface="Arial" pitchFamily="34" charset="0"/>
                <a:cs typeface="Arial" pitchFamily="34" charset="0"/>
              </a:rPr>
              <a:t>breed </a:t>
            </a:r>
            <a:r>
              <a:rPr lang="en-US" sz="1925" dirty="0">
                <a:latin typeface="Arial" pitchFamily="34" charset="0"/>
                <a:cs typeface="Arial" pitchFamily="34" charset="0"/>
              </a:rPr>
              <a:t>has an estimated population of 10,000 and has been put on the </a:t>
            </a:r>
            <a:r>
              <a:rPr lang="en-US" sz="1925" dirty="0" smtClean="0">
                <a:latin typeface="Arial" pitchFamily="34" charset="0"/>
                <a:cs typeface="Arial" pitchFamily="34" charset="0"/>
              </a:rPr>
              <a:t>‘rare’ </a:t>
            </a:r>
            <a:r>
              <a:rPr lang="en-US" sz="1925" dirty="0">
                <a:latin typeface="Arial" pitchFamily="34" charset="0"/>
                <a:cs typeface="Arial" pitchFamily="34" charset="0"/>
              </a:rPr>
              <a:t>list by the American Livestock Breed </a:t>
            </a:r>
            <a:r>
              <a:rPr lang="en-US" sz="1925" dirty="0" smtClean="0">
                <a:latin typeface="Arial" pitchFamily="34" charset="0"/>
                <a:cs typeface="Arial" pitchFamily="34" charset="0"/>
              </a:rPr>
              <a:t>Conservancy</a:t>
            </a:r>
            <a:endParaRPr lang="en-US" sz="1925" dirty="0">
              <a:latin typeface="Arial" pitchFamily="34" charset="0"/>
              <a:cs typeface="Arial" pitchFamily="34" charset="0"/>
            </a:endParaRPr>
          </a:p>
          <a:p>
            <a:pPr>
              <a:lnSpc>
                <a:spcPts val="1800"/>
              </a:lnSpc>
            </a:pPr>
            <a:r>
              <a:rPr lang="en-US" sz="1925" b="1" dirty="0">
                <a:latin typeface="Arial" pitchFamily="34" charset="0"/>
                <a:cs typeface="Arial" pitchFamily="34" charset="0"/>
              </a:rPr>
              <a:t>Characteristics: </a:t>
            </a:r>
            <a:endParaRPr lang="en-US" sz="1925" b="1" dirty="0" smtClean="0">
              <a:latin typeface="Arial" pitchFamily="34" charset="0"/>
              <a:cs typeface="Arial" pitchFamily="34" charset="0"/>
            </a:endParaRPr>
          </a:p>
          <a:p>
            <a:pPr lvl="1">
              <a:lnSpc>
                <a:spcPts val="1800"/>
              </a:lnSpc>
            </a:pPr>
            <a:r>
              <a:rPr lang="en-US" sz="1925" dirty="0" smtClean="0">
                <a:latin typeface="Arial" pitchFamily="34" charset="0"/>
                <a:cs typeface="Arial" pitchFamily="34" charset="0"/>
              </a:rPr>
              <a:t>usually </a:t>
            </a:r>
            <a:r>
              <a:rPr lang="en-US" sz="1925" dirty="0">
                <a:latin typeface="Arial" pitchFamily="34" charset="0"/>
                <a:cs typeface="Arial" pitchFamily="34" charset="0"/>
              </a:rPr>
              <a:t>black and white, but </a:t>
            </a:r>
            <a:r>
              <a:rPr lang="en-US" sz="1925" dirty="0" smtClean="0">
                <a:latin typeface="Arial" pitchFamily="34" charset="0"/>
                <a:cs typeface="Arial" pitchFamily="34" charset="0"/>
              </a:rPr>
              <a:t>can be multi-colored</a:t>
            </a:r>
          </a:p>
          <a:p>
            <a:pPr lvl="1">
              <a:lnSpc>
                <a:spcPts val="1800"/>
              </a:lnSpc>
            </a:pPr>
            <a:r>
              <a:rPr lang="en-US" sz="1925" dirty="0" smtClean="0">
                <a:latin typeface="Arial" pitchFamily="34" charset="0"/>
                <a:cs typeface="Arial" pitchFamily="34" charset="0"/>
              </a:rPr>
              <a:t>have good </a:t>
            </a:r>
            <a:r>
              <a:rPr lang="en-US" sz="1925" dirty="0">
                <a:latin typeface="Arial" pitchFamily="34" charset="0"/>
                <a:cs typeface="Arial" pitchFamily="34" charset="0"/>
              </a:rPr>
              <a:t>maternal traits such as birthing ease and heavy </a:t>
            </a:r>
            <a:r>
              <a:rPr lang="en-US" sz="1925" dirty="0" err="1" smtClean="0">
                <a:latin typeface="Arial" pitchFamily="34" charset="0"/>
                <a:cs typeface="Arial" pitchFamily="34" charset="0"/>
              </a:rPr>
              <a:t>milkers</a:t>
            </a:r>
            <a:r>
              <a:rPr lang="en-US" sz="1925" dirty="0" smtClean="0">
                <a:latin typeface="Arial" pitchFamily="34" charset="0"/>
                <a:cs typeface="Arial" pitchFamily="34" charset="0"/>
              </a:rPr>
              <a:t>; </a:t>
            </a:r>
            <a:r>
              <a:rPr lang="en-US" sz="1925" dirty="0">
                <a:latin typeface="Arial" pitchFamily="34" charset="0"/>
                <a:cs typeface="Arial" pitchFamily="34" charset="0"/>
              </a:rPr>
              <a:t>breed seasonally and often produce </a:t>
            </a:r>
            <a:r>
              <a:rPr lang="en-US" sz="1925" dirty="0" smtClean="0">
                <a:latin typeface="Arial" pitchFamily="34" charset="0"/>
                <a:cs typeface="Arial" pitchFamily="34" charset="0"/>
              </a:rPr>
              <a:t>twins</a:t>
            </a:r>
          </a:p>
          <a:p>
            <a:pPr lvl="1">
              <a:lnSpc>
                <a:spcPts val="1800"/>
              </a:lnSpc>
            </a:pPr>
            <a:r>
              <a:rPr lang="en-US" sz="1925" dirty="0" err="1" smtClean="0">
                <a:latin typeface="Arial" pitchFamily="34" charset="0"/>
                <a:cs typeface="Arial" pitchFamily="34" charset="0"/>
              </a:rPr>
              <a:t>myotonic</a:t>
            </a:r>
            <a:r>
              <a:rPr lang="en-US" sz="1925" dirty="0" smtClean="0">
                <a:latin typeface="Arial" pitchFamily="34" charset="0"/>
                <a:cs typeface="Arial" pitchFamily="34" charset="0"/>
              </a:rPr>
              <a:t> </a:t>
            </a:r>
            <a:r>
              <a:rPr lang="en-US" sz="1925" dirty="0">
                <a:latin typeface="Arial" pitchFamily="34" charset="0"/>
                <a:cs typeface="Arial" pitchFamily="34" charset="0"/>
              </a:rPr>
              <a:t>response is </a:t>
            </a:r>
            <a:r>
              <a:rPr lang="en-US" sz="1925" dirty="0" smtClean="0">
                <a:latin typeface="Arial" pitchFamily="34" charset="0"/>
                <a:cs typeface="Arial" pitchFamily="34" charset="0"/>
              </a:rPr>
              <a:t>from lacking </a:t>
            </a:r>
            <a:r>
              <a:rPr lang="en-US" sz="1925" dirty="0">
                <a:latin typeface="Arial" pitchFamily="34" charset="0"/>
                <a:cs typeface="Arial" pitchFamily="34" charset="0"/>
              </a:rPr>
              <a:t>the parasympathetic </a:t>
            </a:r>
            <a:r>
              <a:rPr lang="en-US" sz="1925" dirty="0" smtClean="0">
                <a:latin typeface="Arial" pitchFamily="34" charset="0"/>
                <a:cs typeface="Arial" pitchFamily="34" charset="0"/>
              </a:rPr>
              <a:t>‘fight/flight’ response</a:t>
            </a:r>
            <a:r>
              <a:rPr lang="en-US" sz="1925" dirty="0">
                <a:latin typeface="Arial" pitchFamily="34" charset="0"/>
                <a:cs typeface="Arial" pitchFamily="34" charset="0"/>
              </a:rPr>
              <a:t>, so when they become frightened or </a:t>
            </a:r>
            <a:r>
              <a:rPr lang="en-US" sz="1925" dirty="0" smtClean="0">
                <a:latin typeface="Arial" pitchFamily="34" charset="0"/>
                <a:cs typeface="Arial" pitchFamily="34" charset="0"/>
              </a:rPr>
              <a:t>excited </a:t>
            </a:r>
            <a:r>
              <a:rPr lang="en-US" sz="1925" dirty="0">
                <a:latin typeface="Arial" pitchFamily="34" charset="0"/>
                <a:cs typeface="Arial" pitchFamily="34" charset="0"/>
              </a:rPr>
              <a:t>they simply </a:t>
            </a:r>
            <a:r>
              <a:rPr lang="en-US" sz="1925" dirty="0" smtClean="0">
                <a:latin typeface="Arial" pitchFamily="34" charset="0"/>
                <a:cs typeface="Arial" pitchFamily="34" charset="0"/>
              </a:rPr>
              <a:t>‘lock </a:t>
            </a:r>
            <a:r>
              <a:rPr lang="en-US" sz="1925" dirty="0">
                <a:latin typeface="Arial" pitchFamily="34" charset="0"/>
                <a:cs typeface="Arial" pitchFamily="34" charset="0"/>
              </a:rPr>
              <a:t>up’ and </a:t>
            </a:r>
            <a:r>
              <a:rPr lang="en-US" sz="1925" dirty="0" smtClean="0">
                <a:latin typeface="Arial" pitchFamily="34" charset="0"/>
                <a:cs typeface="Arial" pitchFamily="34" charset="0"/>
              </a:rPr>
              <a:t>faint</a:t>
            </a:r>
          </a:p>
          <a:p>
            <a:pPr>
              <a:lnSpc>
                <a:spcPts val="1800"/>
              </a:lnSpc>
            </a:pPr>
            <a:r>
              <a:rPr lang="en-US" sz="1925" b="1" dirty="0">
                <a:latin typeface="Arial" pitchFamily="34" charset="0"/>
                <a:cs typeface="Arial" pitchFamily="34" charset="0"/>
              </a:rPr>
              <a:t>Usage: </a:t>
            </a:r>
          </a:p>
          <a:p>
            <a:pPr lvl="1">
              <a:lnSpc>
                <a:spcPts val="1800"/>
              </a:lnSpc>
            </a:pPr>
            <a:r>
              <a:rPr lang="en-US" sz="1925" dirty="0">
                <a:latin typeface="Arial" pitchFamily="34" charset="0"/>
                <a:cs typeface="Arial" pitchFamily="34" charset="0"/>
              </a:rPr>
              <a:t>mainly a meat goat, but also marketed as pets</a:t>
            </a:r>
          </a:p>
          <a:p>
            <a:pPr lvl="1">
              <a:lnSpc>
                <a:spcPts val="1800"/>
              </a:lnSpc>
            </a:pPr>
            <a:r>
              <a:rPr lang="en-US" sz="1925" dirty="0">
                <a:latin typeface="Arial" pitchFamily="34" charset="0"/>
                <a:cs typeface="Arial" pitchFamily="34" charset="0"/>
              </a:rPr>
              <a:t>people are fascinated by their unique fainting; has been suggested to crossbreed to the Boer, but fainting gene is recessive, </a:t>
            </a:r>
            <a:r>
              <a:rPr lang="en-US" sz="1925" dirty="0" smtClean="0">
                <a:latin typeface="Arial" pitchFamily="34" charset="0"/>
                <a:cs typeface="Arial" pitchFamily="34" charset="0"/>
              </a:rPr>
              <a:t>             and </a:t>
            </a:r>
            <a:r>
              <a:rPr lang="en-US" sz="1925" dirty="0">
                <a:latin typeface="Arial" pitchFamily="34" charset="0"/>
                <a:cs typeface="Arial" pitchFamily="34" charset="0"/>
              </a:rPr>
              <a:t>therefore is not usually expressed when </a:t>
            </a:r>
            <a:r>
              <a:rPr lang="en-US" sz="1925" dirty="0" smtClean="0">
                <a:latin typeface="Arial" pitchFamily="34" charset="0"/>
                <a:cs typeface="Arial" pitchFamily="34" charset="0"/>
              </a:rPr>
              <a:t>crossbred</a:t>
            </a:r>
            <a:endParaRPr lang="en-US" sz="1925" dirty="0">
              <a:latin typeface="Arial" pitchFamily="34" charset="0"/>
              <a:cs typeface="Arial" pitchFamily="34" charset="0"/>
            </a:endParaRPr>
          </a:p>
        </p:txBody>
      </p:sp>
      <p:pic>
        <p:nvPicPr>
          <p:cNvPr id="99330" name="Picture 2" descr="J:\Livestock Breed ID\animal pictures\0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868" y="233581"/>
            <a:ext cx="3509752" cy="235000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9716988" y="4375026"/>
            <a:ext cx="3358932" cy="36403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100"/>
              </a:lnSpc>
              <a:spcBef>
                <a:spcPts val="0"/>
              </a:spcBef>
            </a:pPr>
            <a:endParaRPr lang="en-US" sz="2000" dirty="0">
              <a:latin typeface="Arial" pitchFamily="34" charset="0"/>
              <a:cs typeface="Arial" pitchFamily="34" charset="0"/>
            </a:endParaRPr>
          </a:p>
        </p:txBody>
      </p:sp>
      <p:pic>
        <p:nvPicPr>
          <p:cNvPr id="8" name="Picture 7" descr="Untitled-1.png">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0717" y="6014470"/>
            <a:ext cx="950976" cy="713232"/>
          </a:xfrm>
          <a:prstGeom prst="rect">
            <a:avLst/>
          </a:prstGeom>
        </p:spPr>
      </p:pic>
    </p:spTree>
    <p:extLst>
      <p:ext uri="{BB962C8B-B14F-4D97-AF65-F5344CB8AC3E}">
        <p14:creationId xmlns:p14="http://schemas.microsoft.com/office/powerpoint/2010/main" val="457441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93107" y="516160"/>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3" name="Content Placeholder 2"/>
          <p:cNvSpPr txBox="1">
            <a:spLocks/>
          </p:cNvSpPr>
          <p:nvPr/>
        </p:nvSpPr>
        <p:spPr>
          <a:xfrm>
            <a:off x="0" y="2720975"/>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5" name="TextBox 4"/>
          <p:cNvSpPr txBox="1"/>
          <p:nvPr/>
        </p:nvSpPr>
        <p:spPr>
          <a:xfrm>
            <a:off x="848001" y="4349020"/>
            <a:ext cx="4702407" cy="784830"/>
          </a:xfrm>
          <a:prstGeom prst="rect">
            <a:avLst/>
          </a:prstGeom>
          <a:noFill/>
        </p:spPr>
        <p:txBody>
          <a:bodyPr wrap="square" rtlCol="0">
            <a:spAutoFit/>
          </a:bodyPr>
          <a:lstStyle/>
          <a:p>
            <a:pPr algn="ctr"/>
            <a:r>
              <a:rPr lang="en-US" sz="4500" dirty="0" smtClean="0">
                <a:latin typeface="Arial Black" pitchFamily="34" charset="0"/>
              </a:rPr>
              <a:t>Assessment</a:t>
            </a:r>
            <a:endParaRPr lang="en-US" sz="4500" dirty="0">
              <a:latin typeface="Arial Black" pitchFamily="34" charset="0"/>
            </a:endParaRPr>
          </a:p>
        </p:txBody>
      </p:sp>
      <p:sp>
        <p:nvSpPr>
          <p:cNvPr id="6"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18</a:t>
            </a:fld>
            <a:endParaRPr lang="en-US" dirty="0"/>
          </a:p>
        </p:txBody>
      </p:sp>
    </p:spTree>
    <p:extLst>
      <p:ext uri="{BB962C8B-B14F-4D97-AF65-F5344CB8AC3E}">
        <p14:creationId xmlns:p14="http://schemas.microsoft.com/office/powerpoint/2010/main" val="24448740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93107" y="516160"/>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3" name="Content Placeholder 2"/>
          <p:cNvSpPr txBox="1">
            <a:spLocks/>
          </p:cNvSpPr>
          <p:nvPr/>
        </p:nvSpPr>
        <p:spPr>
          <a:xfrm>
            <a:off x="0" y="2720975"/>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4" name="Rectangle 3"/>
          <p:cNvSpPr/>
          <p:nvPr/>
        </p:nvSpPr>
        <p:spPr>
          <a:xfrm>
            <a:off x="463951" y="2326187"/>
            <a:ext cx="8241135" cy="5170646"/>
          </a:xfrm>
          <a:prstGeom prst="rect">
            <a:avLst/>
          </a:prstGeom>
        </p:spPr>
        <p:txBody>
          <a:bodyPr wrap="square">
            <a:spAutoFit/>
          </a:bodyPr>
          <a:lstStyle/>
          <a:p>
            <a:pPr marL="284163" indent="-284163"/>
            <a:r>
              <a:rPr lang="en-US" sz="2200" dirty="0" smtClean="0">
                <a:latin typeface="Arial" pitchFamily="34" charset="0"/>
                <a:cs typeface="Arial" pitchFamily="34" charset="0"/>
              </a:rPr>
              <a:t>1</a:t>
            </a:r>
            <a:r>
              <a:rPr lang="en-US" sz="2200" dirty="0">
                <a:latin typeface="Arial" pitchFamily="34" charset="0"/>
                <a:cs typeface="Arial" pitchFamily="34" charset="0"/>
              </a:rPr>
              <a:t>. </a:t>
            </a:r>
            <a:r>
              <a:rPr lang="en-US" sz="2200" dirty="0" smtClean="0">
                <a:latin typeface="Arial" pitchFamily="34" charset="0"/>
                <a:cs typeface="Arial" pitchFamily="34" charset="0"/>
              </a:rPr>
              <a:t>Which </a:t>
            </a:r>
            <a:r>
              <a:rPr lang="en-US" sz="2200" dirty="0">
                <a:latin typeface="Arial" pitchFamily="34" charset="0"/>
                <a:cs typeface="Arial" pitchFamily="34" charset="0"/>
              </a:rPr>
              <a:t>of the following breeds is used for </a:t>
            </a:r>
            <a:r>
              <a:rPr lang="en-US" sz="2200" dirty="0" smtClean="0">
                <a:latin typeface="Arial" pitchFamily="34" charset="0"/>
                <a:cs typeface="Arial" pitchFamily="34" charset="0"/>
              </a:rPr>
              <a:t>the production </a:t>
            </a:r>
            <a:r>
              <a:rPr lang="en-US" sz="2200" dirty="0">
                <a:latin typeface="Arial" pitchFamily="34" charset="0"/>
                <a:cs typeface="Arial" pitchFamily="34" charset="0"/>
              </a:rPr>
              <a:t>of Mohair? </a:t>
            </a:r>
          </a:p>
          <a:p>
            <a:r>
              <a:rPr lang="en-US" sz="2200" dirty="0">
                <a:latin typeface="Arial" pitchFamily="34" charset="0"/>
                <a:cs typeface="Arial" pitchFamily="34" charset="0"/>
              </a:rPr>
              <a:t>	</a:t>
            </a:r>
            <a:r>
              <a:rPr lang="en-US" sz="2200" dirty="0" smtClean="0">
                <a:latin typeface="Arial" pitchFamily="34" charset="0"/>
                <a:cs typeface="Arial" pitchFamily="34" charset="0"/>
              </a:rPr>
              <a:t>	A</a:t>
            </a:r>
            <a:r>
              <a:rPr lang="en-US" sz="2200" dirty="0">
                <a:latin typeface="Arial" pitchFamily="34" charset="0"/>
                <a:cs typeface="Arial" pitchFamily="34" charset="0"/>
              </a:rPr>
              <a:t>. Cashmere</a:t>
            </a:r>
          </a:p>
          <a:p>
            <a:r>
              <a:rPr lang="en-US" sz="2200" dirty="0" smtClean="0">
                <a:latin typeface="Arial" pitchFamily="34" charset="0"/>
                <a:cs typeface="Arial" pitchFamily="34" charset="0"/>
              </a:rPr>
              <a:t>	</a:t>
            </a:r>
            <a:r>
              <a:rPr lang="en-US" sz="2200" dirty="0">
                <a:latin typeface="Arial" pitchFamily="34" charset="0"/>
                <a:cs typeface="Arial" pitchFamily="34" charset="0"/>
              </a:rPr>
              <a:t>	B. Alpine</a:t>
            </a:r>
          </a:p>
          <a:p>
            <a:r>
              <a:rPr lang="en-US" sz="2200" dirty="0">
                <a:latin typeface="Arial" pitchFamily="34" charset="0"/>
                <a:cs typeface="Arial" pitchFamily="34" charset="0"/>
              </a:rPr>
              <a:t>	</a:t>
            </a:r>
            <a:r>
              <a:rPr lang="en-US" sz="2200" dirty="0" smtClean="0">
                <a:latin typeface="Arial" pitchFamily="34" charset="0"/>
                <a:cs typeface="Arial" pitchFamily="34" charset="0"/>
              </a:rPr>
              <a:t>	C</a:t>
            </a:r>
            <a:r>
              <a:rPr lang="en-US" sz="2200" dirty="0">
                <a:latin typeface="Arial" pitchFamily="34" charset="0"/>
                <a:cs typeface="Arial" pitchFamily="34" charset="0"/>
              </a:rPr>
              <a:t>. Angora</a:t>
            </a:r>
          </a:p>
          <a:p>
            <a:r>
              <a:rPr lang="en-US" sz="2200" dirty="0" smtClean="0">
                <a:latin typeface="Arial" pitchFamily="34" charset="0"/>
                <a:cs typeface="Arial" pitchFamily="34" charset="0"/>
              </a:rPr>
              <a:t>	</a:t>
            </a:r>
            <a:r>
              <a:rPr lang="en-US" sz="2200" dirty="0">
                <a:latin typeface="Arial" pitchFamily="34" charset="0"/>
                <a:cs typeface="Arial" pitchFamily="34" charset="0"/>
              </a:rPr>
              <a:t>	D. Boer Goat</a:t>
            </a:r>
          </a:p>
          <a:p>
            <a:r>
              <a:rPr lang="en-US" sz="2200" dirty="0">
                <a:latin typeface="Arial" pitchFamily="34" charset="0"/>
                <a:cs typeface="Arial" pitchFamily="34" charset="0"/>
              </a:rPr>
              <a:t> </a:t>
            </a:r>
          </a:p>
          <a:p>
            <a:r>
              <a:rPr lang="en-US" sz="2200" dirty="0">
                <a:latin typeface="Arial" pitchFamily="34" charset="0"/>
                <a:cs typeface="Arial" pitchFamily="34" charset="0"/>
              </a:rPr>
              <a:t>2. Where did the Boer Goat originate? </a:t>
            </a:r>
          </a:p>
          <a:p>
            <a:r>
              <a:rPr lang="en-US" sz="2200" dirty="0" smtClean="0">
                <a:latin typeface="Arial" pitchFamily="34" charset="0"/>
                <a:cs typeface="Arial" pitchFamily="34" charset="0"/>
              </a:rPr>
              <a:t>		A</a:t>
            </a:r>
            <a:r>
              <a:rPr lang="en-US" sz="2200" dirty="0">
                <a:latin typeface="Arial" pitchFamily="34" charset="0"/>
                <a:cs typeface="Arial" pitchFamily="34" charset="0"/>
              </a:rPr>
              <a:t>. Australia</a:t>
            </a:r>
          </a:p>
          <a:p>
            <a:r>
              <a:rPr lang="en-US" sz="2200" dirty="0" smtClean="0">
                <a:latin typeface="Arial" pitchFamily="34" charset="0"/>
                <a:cs typeface="Arial" pitchFamily="34" charset="0"/>
              </a:rPr>
              <a:t>		B</a:t>
            </a:r>
            <a:r>
              <a:rPr lang="en-US" sz="2200" dirty="0">
                <a:latin typeface="Arial" pitchFamily="34" charset="0"/>
                <a:cs typeface="Arial" pitchFamily="34" charset="0"/>
              </a:rPr>
              <a:t>. The Boer Goat’s origin is unknown</a:t>
            </a:r>
          </a:p>
          <a:p>
            <a:r>
              <a:rPr lang="en-US" sz="2200" dirty="0" smtClean="0">
                <a:latin typeface="Arial" pitchFamily="34" charset="0"/>
                <a:cs typeface="Arial" pitchFamily="34" charset="0"/>
              </a:rPr>
              <a:t>		C</a:t>
            </a:r>
            <a:r>
              <a:rPr lang="en-US" sz="2200" dirty="0">
                <a:latin typeface="Arial" pitchFamily="34" charset="0"/>
                <a:cs typeface="Arial" pitchFamily="34" charset="0"/>
              </a:rPr>
              <a:t>. Switzerland</a:t>
            </a:r>
          </a:p>
          <a:p>
            <a:r>
              <a:rPr lang="en-US" sz="2200" dirty="0" smtClean="0">
                <a:latin typeface="Arial" pitchFamily="34" charset="0"/>
                <a:cs typeface="Arial" pitchFamily="34" charset="0"/>
              </a:rPr>
              <a:t>		D</a:t>
            </a:r>
            <a:r>
              <a:rPr lang="en-US" sz="2200" dirty="0">
                <a:latin typeface="Arial" pitchFamily="34" charset="0"/>
                <a:cs typeface="Arial" pitchFamily="34" charset="0"/>
              </a:rPr>
              <a:t>. Turkey</a:t>
            </a:r>
          </a:p>
          <a:p>
            <a:r>
              <a:rPr lang="en-US" sz="2400" dirty="0"/>
              <a:t> </a:t>
            </a:r>
          </a:p>
          <a:p>
            <a:endParaRPr lang="en-US" sz="2400" dirty="0">
              <a:latin typeface="Arial" pitchFamily="34" charset="0"/>
              <a:cs typeface="Arial" pitchFamily="34" charset="0"/>
            </a:endParaRPr>
          </a:p>
          <a:p>
            <a:r>
              <a:rPr lang="en-US" dirty="0"/>
              <a:t> </a:t>
            </a:r>
          </a:p>
        </p:txBody>
      </p:sp>
      <p:sp>
        <p:nvSpPr>
          <p:cNvPr id="5" name="TextBox 4"/>
          <p:cNvSpPr txBox="1"/>
          <p:nvPr/>
        </p:nvSpPr>
        <p:spPr>
          <a:xfrm>
            <a:off x="491384" y="260905"/>
            <a:ext cx="8213703" cy="784830"/>
          </a:xfrm>
          <a:prstGeom prst="rect">
            <a:avLst/>
          </a:prstGeom>
          <a:noFill/>
        </p:spPr>
        <p:txBody>
          <a:bodyPr wrap="square" rtlCol="0">
            <a:spAutoFit/>
          </a:bodyPr>
          <a:lstStyle/>
          <a:p>
            <a:pPr algn="ctr"/>
            <a:r>
              <a:rPr lang="en-US" sz="4500" dirty="0" smtClean="0">
                <a:latin typeface="Arial Black" pitchFamily="34" charset="0"/>
              </a:rPr>
              <a:t>Assessment</a:t>
            </a:r>
            <a:endParaRPr lang="en-US" sz="4500" dirty="0">
              <a:latin typeface="Arial Black" pitchFamily="34" charset="0"/>
            </a:endParaRPr>
          </a:p>
        </p:txBody>
      </p:sp>
      <p:sp>
        <p:nvSpPr>
          <p:cNvPr id="6"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19</a:t>
            </a:fld>
            <a:endParaRPr lang="en-US" dirty="0"/>
          </a:p>
        </p:txBody>
      </p:sp>
    </p:spTree>
    <p:extLst>
      <p:ext uri="{BB962C8B-B14F-4D97-AF65-F5344CB8AC3E}">
        <p14:creationId xmlns:p14="http://schemas.microsoft.com/office/powerpoint/2010/main" val="12920009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2</a:t>
            </a:fld>
            <a:endParaRPr lang="en-US" dirty="0"/>
          </a:p>
        </p:txBody>
      </p:sp>
      <p:sp>
        <p:nvSpPr>
          <p:cNvPr id="2" name="Title 1"/>
          <p:cNvSpPr>
            <a:spLocks noGrp="1"/>
          </p:cNvSpPr>
          <p:nvPr>
            <p:ph type="title" idx="4294967295"/>
          </p:nvPr>
        </p:nvSpPr>
        <p:spPr>
          <a:xfrm>
            <a:off x="457200" y="273495"/>
            <a:ext cx="4489450" cy="750887"/>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Alpine</a:t>
            </a:r>
            <a:r>
              <a:rPr lang="en-US" b="1" i="1" dirty="0"/>
              <a:t> </a:t>
            </a:r>
            <a:endParaRPr lang="en-US" dirty="0"/>
          </a:p>
        </p:txBody>
      </p:sp>
      <p:sp>
        <p:nvSpPr>
          <p:cNvPr id="3" name="Content Placeholder 2"/>
          <p:cNvSpPr>
            <a:spLocks noGrp="1"/>
          </p:cNvSpPr>
          <p:nvPr>
            <p:ph idx="4294967295"/>
          </p:nvPr>
        </p:nvSpPr>
        <p:spPr>
          <a:xfrm>
            <a:off x="457200" y="2630214"/>
            <a:ext cx="8229600" cy="4428953"/>
          </a:xfrm>
          <a:prstGeom prst="rect">
            <a:avLst/>
          </a:prstGeom>
        </p:spPr>
        <p:txBody>
          <a:bodyPr>
            <a:noAutofit/>
          </a:bodyPr>
          <a:lstStyle/>
          <a:p>
            <a:pPr>
              <a:lnSpc>
                <a:spcPts val="2100"/>
              </a:lnSpc>
            </a:pPr>
            <a:r>
              <a:rPr lang="en-US" sz="2000" b="1" dirty="0" smtClean="0">
                <a:latin typeface="Arial" pitchFamily="34" charset="0"/>
                <a:cs typeface="Arial" pitchFamily="34" charset="0"/>
              </a:rPr>
              <a:t>Origin: </a:t>
            </a:r>
          </a:p>
          <a:p>
            <a:pPr lvl="1">
              <a:lnSpc>
                <a:spcPts val="2100"/>
              </a:lnSpc>
            </a:pPr>
            <a:r>
              <a:rPr lang="en-US" sz="2000" dirty="0" smtClean="0">
                <a:latin typeface="Arial" pitchFamily="34" charset="0"/>
                <a:cs typeface="Arial" pitchFamily="34" charset="0"/>
              </a:rPr>
              <a:t>most </a:t>
            </a:r>
            <a:r>
              <a:rPr lang="en-US" sz="2000" dirty="0">
                <a:latin typeface="Arial" pitchFamily="34" charset="0"/>
                <a:cs typeface="Arial" pitchFamily="34" charset="0"/>
              </a:rPr>
              <a:t>numerous variety is the </a:t>
            </a:r>
            <a:r>
              <a:rPr lang="en-US" sz="2000" dirty="0" smtClean="0">
                <a:latin typeface="Arial" pitchFamily="34" charset="0"/>
                <a:cs typeface="Arial" pitchFamily="34" charset="0"/>
              </a:rPr>
              <a:t>France Alpine</a:t>
            </a:r>
          </a:p>
          <a:p>
            <a:pPr lvl="1">
              <a:lnSpc>
                <a:spcPts val="2100"/>
              </a:lnSpc>
            </a:pPr>
            <a:r>
              <a:rPr lang="en-US" sz="2000" dirty="0" smtClean="0">
                <a:latin typeface="Arial" pitchFamily="34" charset="0"/>
                <a:cs typeface="Arial" pitchFamily="34" charset="0"/>
              </a:rPr>
              <a:t>others </a:t>
            </a:r>
            <a:r>
              <a:rPr lang="en-US" sz="2000" dirty="0">
                <a:latin typeface="Arial" pitchFamily="34" charset="0"/>
                <a:cs typeface="Arial" pitchFamily="34" charset="0"/>
              </a:rPr>
              <a:t>include the </a:t>
            </a:r>
            <a:r>
              <a:rPr lang="en-US" sz="2000" dirty="0" smtClean="0">
                <a:latin typeface="Arial" pitchFamily="34" charset="0"/>
                <a:cs typeface="Arial" pitchFamily="34" charset="0"/>
              </a:rPr>
              <a:t>British (please </a:t>
            </a:r>
            <a:r>
              <a:rPr lang="en-US" sz="2000" dirty="0">
                <a:latin typeface="Arial" pitchFamily="34" charset="0"/>
                <a:cs typeface="Arial" pitchFamily="34" charset="0"/>
              </a:rPr>
              <a:t>see </a:t>
            </a:r>
            <a:r>
              <a:rPr lang="en-US" sz="2000" dirty="0" smtClean="0">
                <a:latin typeface="Arial" pitchFamily="34" charset="0"/>
                <a:cs typeface="Arial" pitchFamily="34" charset="0"/>
              </a:rPr>
              <a:t>category </a:t>
            </a:r>
            <a:r>
              <a:rPr lang="en-US" sz="2000" dirty="0">
                <a:latin typeface="Arial" pitchFamily="34" charset="0"/>
                <a:cs typeface="Arial" pitchFamily="34" charset="0"/>
              </a:rPr>
              <a:t>on British Alpine), Rock and </a:t>
            </a:r>
            <a:r>
              <a:rPr lang="en-US" sz="2000" dirty="0" smtClean="0">
                <a:latin typeface="Arial" pitchFamily="34" charset="0"/>
                <a:cs typeface="Arial" pitchFamily="34" charset="0"/>
              </a:rPr>
              <a:t>Swiss</a:t>
            </a:r>
          </a:p>
          <a:p>
            <a:pPr>
              <a:lnSpc>
                <a:spcPts val="21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100"/>
              </a:lnSpc>
            </a:pPr>
            <a:r>
              <a:rPr lang="en-US" sz="2000" dirty="0" smtClean="0">
                <a:latin typeface="Arial" pitchFamily="34" charset="0"/>
                <a:cs typeface="Arial" pitchFamily="34" charset="0"/>
              </a:rPr>
              <a:t>medium </a:t>
            </a:r>
            <a:r>
              <a:rPr lang="en-US" sz="2000" dirty="0">
                <a:latin typeface="Arial" pitchFamily="34" charset="0"/>
                <a:cs typeface="Arial" pitchFamily="34" charset="0"/>
              </a:rPr>
              <a:t>to large sized </a:t>
            </a:r>
            <a:r>
              <a:rPr lang="en-US" sz="2000" dirty="0" smtClean="0">
                <a:latin typeface="Arial" pitchFamily="34" charset="0"/>
                <a:cs typeface="Arial" pitchFamily="34" charset="0"/>
              </a:rPr>
              <a:t>breed</a:t>
            </a:r>
          </a:p>
          <a:p>
            <a:pPr lvl="1">
              <a:lnSpc>
                <a:spcPts val="2100"/>
              </a:lnSpc>
            </a:pPr>
            <a:r>
              <a:rPr lang="en-US" sz="2000" dirty="0" smtClean="0">
                <a:latin typeface="Arial" pitchFamily="34" charset="0"/>
                <a:cs typeface="Arial" pitchFamily="34" charset="0"/>
              </a:rPr>
              <a:t>short </a:t>
            </a:r>
            <a:r>
              <a:rPr lang="en-US" sz="2000" dirty="0">
                <a:latin typeface="Arial" pitchFamily="34" charset="0"/>
                <a:cs typeface="Arial" pitchFamily="34" charset="0"/>
              </a:rPr>
              <a:t>to medium hair coat in all colors and </a:t>
            </a:r>
            <a:r>
              <a:rPr lang="en-US" sz="2000" dirty="0" smtClean="0">
                <a:latin typeface="Arial" pitchFamily="34" charset="0"/>
                <a:cs typeface="Arial" pitchFamily="34" charset="0"/>
              </a:rPr>
              <a:t>color combinations; </a:t>
            </a:r>
            <a:r>
              <a:rPr lang="en-US" sz="2000" dirty="0">
                <a:latin typeface="Arial" pitchFamily="34" charset="0"/>
                <a:cs typeface="Arial" pitchFamily="34" charset="0"/>
              </a:rPr>
              <a:t>breed discriminates against Toggenburg and pure </a:t>
            </a:r>
            <a:r>
              <a:rPr lang="en-US" sz="2000" dirty="0" smtClean="0">
                <a:latin typeface="Arial" pitchFamily="34" charset="0"/>
                <a:cs typeface="Arial" pitchFamily="34" charset="0"/>
              </a:rPr>
              <a:t>white</a:t>
            </a:r>
          </a:p>
          <a:p>
            <a:pPr lvl="1">
              <a:lnSpc>
                <a:spcPts val="2100"/>
              </a:lnSpc>
            </a:pPr>
            <a:r>
              <a:rPr lang="en-US" sz="2000" dirty="0" smtClean="0">
                <a:latin typeface="Arial" pitchFamily="34" charset="0"/>
                <a:cs typeface="Arial" pitchFamily="34" charset="0"/>
              </a:rPr>
              <a:t>unique </a:t>
            </a:r>
            <a:r>
              <a:rPr lang="en-US" sz="2000" dirty="0">
                <a:latin typeface="Arial" pitchFamily="34" charset="0"/>
                <a:cs typeface="Arial" pitchFamily="34" charset="0"/>
              </a:rPr>
              <a:t>upright ears and a straight face with roman </a:t>
            </a:r>
            <a:r>
              <a:rPr lang="en-US" sz="2000" dirty="0" smtClean="0">
                <a:latin typeface="Arial" pitchFamily="34" charset="0"/>
                <a:cs typeface="Arial" pitchFamily="34" charset="0"/>
              </a:rPr>
              <a:t>nose</a:t>
            </a:r>
          </a:p>
          <a:p>
            <a:pPr lvl="1">
              <a:lnSpc>
                <a:spcPts val="2100"/>
              </a:lnSpc>
            </a:pPr>
            <a:r>
              <a:rPr lang="en-US" sz="2000" dirty="0" smtClean="0">
                <a:latin typeface="Arial" pitchFamily="34" charset="0"/>
                <a:cs typeface="Arial" pitchFamily="34" charset="0"/>
              </a:rPr>
              <a:t>known </a:t>
            </a:r>
            <a:r>
              <a:rPr lang="en-US" sz="2000" dirty="0">
                <a:latin typeface="Arial" pitchFamily="34" charset="0"/>
                <a:cs typeface="Arial" pitchFamily="34" charset="0"/>
              </a:rPr>
              <a:t>for both gratefulness and </a:t>
            </a:r>
            <a:r>
              <a:rPr lang="en-US" sz="2000" dirty="0" smtClean="0">
                <a:latin typeface="Arial" pitchFamily="34" charset="0"/>
                <a:cs typeface="Arial" pitchFamily="34" charset="0"/>
              </a:rPr>
              <a:t>hardiness</a:t>
            </a:r>
          </a:p>
          <a:p>
            <a:pPr>
              <a:lnSpc>
                <a:spcPts val="2100"/>
              </a:lnSpc>
            </a:pPr>
            <a:r>
              <a:rPr lang="en-US" sz="2000" b="1" dirty="0">
                <a:latin typeface="Arial" pitchFamily="34" charset="0"/>
                <a:cs typeface="Arial" pitchFamily="34" charset="0"/>
              </a:rPr>
              <a:t>Usage: </a:t>
            </a:r>
            <a:endParaRPr lang="en-US" sz="2000" b="1" dirty="0" smtClean="0">
              <a:latin typeface="Arial" pitchFamily="34" charset="0"/>
              <a:cs typeface="Arial" pitchFamily="34" charset="0"/>
            </a:endParaRPr>
          </a:p>
          <a:p>
            <a:pPr lvl="1">
              <a:lnSpc>
                <a:spcPts val="2100"/>
              </a:lnSpc>
            </a:pPr>
            <a:r>
              <a:rPr lang="en-US" sz="2000" dirty="0" smtClean="0">
                <a:latin typeface="Arial" pitchFamily="34" charset="0"/>
                <a:cs typeface="Arial" pitchFamily="34" charset="0"/>
              </a:rPr>
              <a:t>extremely </a:t>
            </a:r>
            <a:r>
              <a:rPr lang="en-US" sz="2000" dirty="0">
                <a:latin typeface="Arial" pitchFamily="34" charset="0"/>
                <a:cs typeface="Arial" pitchFamily="34" charset="0"/>
              </a:rPr>
              <a:t>adaptable dairy </a:t>
            </a:r>
            <a:r>
              <a:rPr lang="en-US" sz="2000" dirty="0" smtClean="0">
                <a:latin typeface="Arial" pitchFamily="34" charset="0"/>
                <a:cs typeface="Arial" pitchFamily="34" charset="0"/>
              </a:rPr>
              <a:t>goat</a:t>
            </a:r>
          </a:p>
          <a:p>
            <a:pPr lvl="1">
              <a:lnSpc>
                <a:spcPts val="2100"/>
              </a:lnSpc>
            </a:pPr>
            <a:r>
              <a:rPr lang="en-US" sz="2000" dirty="0" smtClean="0">
                <a:latin typeface="Arial" pitchFamily="34" charset="0"/>
                <a:cs typeface="Arial" pitchFamily="34" charset="0"/>
              </a:rPr>
              <a:t>maintains </a:t>
            </a:r>
            <a:r>
              <a:rPr lang="en-US" sz="2000" dirty="0">
                <a:latin typeface="Arial" pitchFamily="34" charset="0"/>
                <a:cs typeface="Arial" pitchFamily="34" charset="0"/>
              </a:rPr>
              <a:t>both excellent milk </a:t>
            </a:r>
            <a:r>
              <a:rPr lang="en-US" sz="2000" dirty="0" smtClean="0">
                <a:latin typeface="Arial" pitchFamily="34" charset="0"/>
                <a:cs typeface="Arial" pitchFamily="34" charset="0"/>
              </a:rPr>
              <a:t>production </a:t>
            </a:r>
            <a:r>
              <a:rPr lang="en-US" sz="2000" dirty="0">
                <a:latin typeface="Arial" pitchFamily="34" charset="0"/>
                <a:cs typeface="Arial" pitchFamily="34" charset="0"/>
              </a:rPr>
              <a:t>and health in stressful </a:t>
            </a:r>
            <a:r>
              <a:rPr lang="en-US" sz="2000" dirty="0" smtClean="0">
                <a:latin typeface="Arial" pitchFamily="34" charset="0"/>
                <a:cs typeface="Arial" pitchFamily="34" charset="0"/>
              </a:rPr>
              <a:t>climates</a:t>
            </a:r>
          </a:p>
        </p:txBody>
      </p:sp>
      <p:pic>
        <p:nvPicPr>
          <p:cNvPr id="83970" name="Picture 2" descr="J:\Livestock Breed ID\animal pictures\0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585" y="246171"/>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64348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93107" y="516160"/>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3" name="Content Placeholder 2"/>
          <p:cNvSpPr txBox="1">
            <a:spLocks/>
          </p:cNvSpPr>
          <p:nvPr/>
        </p:nvSpPr>
        <p:spPr>
          <a:xfrm>
            <a:off x="0" y="2720975"/>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4" name="Rectangle 3"/>
          <p:cNvSpPr/>
          <p:nvPr/>
        </p:nvSpPr>
        <p:spPr>
          <a:xfrm>
            <a:off x="463951" y="2317043"/>
            <a:ext cx="8222847" cy="4185761"/>
          </a:xfrm>
          <a:prstGeom prst="rect">
            <a:avLst/>
          </a:prstGeom>
        </p:spPr>
        <p:txBody>
          <a:bodyPr wrap="square">
            <a:spAutoFit/>
          </a:bodyPr>
          <a:lstStyle/>
          <a:p>
            <a:r>
              <a:rPr lang="en-US" sz="2200" dirty="0" smtClean="0">
                <a:latin typeface="Arial" pitchFamily="34" charset="0"/>
                <a:cs typeface="Arial" pitchFamily="34" charset="0"/>
              </a:rPr>
              <a:t>3</a:t>
            </a:r>
            <a:r>
              <a:rPr lang="en-US" sz="2200" dirty="0">
                <a:latin typeface="Arial" pitchFamily="34" charset="0"/>
                <a:cs typeface="Arial" pitchFamily="34" charset="0"/>
              </a:rPr>
              <a:t>. What is the primary usage of the Cashmere breed? </a:t>
            </a:r>
          </a:p>
          <a:p>
            <a:pPr marL="1262063" indent="-1262063">
              <a:tabLst>
                <a:tab pos="914400" algn="l"/>
              </a:tabLst>
            </a:pPr>
            <a:r>
              <a:rPr lang="en-US" sz="2200" dirty="0" smtClean="0">
                <a:latin typeface="Arial" pitchFamily="34" charset="0"/>
                <a:cs typeface="Arial" pitchFamily="34" charset="0"/>
              </a:rPr>
              <a:t>	A</a:t>
            </a:r>
            <a:r>
              <a:rPr lang="en-US" sz="2200" dirty="0">
                <a:latin typeface="Arial" pitchFamily="34" charset="0"/>
                <a:cs typeface="Arial" pitchFamily="34" charset="0"/>
              </a:rPr>
              <a:t>. It is a dairy breed.</a:t>
            </a:r>
          </a:p>
          <a:p>
            <a:pPr marL="1262063" indent="-1262063">
              <a:tabLst>
                <a:tab pos="914400" algn="l"/>
              </a:tabLst>
            </a:pPr>
            <a:r>
              <a:rPr lang="en-US" sz="2200" dirty="0" smtClean="0">
                <a:latin typeface="Arial" pitchFamily="34" charset="0"/>
                <a:cs typeface="Arial" pitchFamily="34" charset="0"/>
              </a:rPr>
              <a:t>	B</a:t>
            </a:r>
            <a:r>
              <a:rPr lang="en-US" sz="2200" dirty="0">
                <a:latin typeface="Arial" pitchFamily="34" charset="0"/>
                <a:cs typeface="Arial" pitchFamily="34" charset="0"/>
              </a:rPr>
              <a:t>. It is a meat breed.</a:t>
            </a:r>
          </a:p>
          <a:p>
            <a:pPr marL="1262063" indent="-1262063">
              <a:tabLst>
                <a:tab pos="914400" algn="l"/>
              </a:tabLst>
            </a:pPr>
            <a:r>
              <a:rPr lang="en-US" sz="2200" dirty="0" smtClean="0">
                <a:latin typeface="Arial" pitchFamily="34" charset="0"/>
                <a:cs typeface="Arial" pitchFamily="34" charset="0"/>
              </a:rPr>
              <a:t>	C</a:t>
            </a:r>
            <a:r>
              <a:rPr lang="en-US" sz="2200" dirty="0">
                <a:latin typeface="Arial" pitchFamily="34" charset="0"/>
                <a:cs typeface="Arial" pitchFamily="34" charset="0"/>
              </a:rPr>
              <a:t>. It produces cashmere, one of the world’s </a:t>
            </a:r>
            <a:r>
              <a:rPr lang="en-US" sz="2200" dirty="0" smtClean="0">
                <a:latin typeface="Arial" pitchFamily="34" charset="0"/>
                <a:cs typeface="Arial" pitchFamily="34" charset="0"/>
              </a:rPr>
              <a:t>finest fibers</a:t>
            </a:r>
            <a:endParaRPr lang="en-US" sz="2200" dirty="0">
              <a:latin typeface="Arial" pitchFamily="34" charset="0"/>
              <a:cs typeface="Arial" pitchFamily="34" charset="0"/>
            </a:endParaRPr>
          </a:p>
          <a:p>
            <a:pPr marL="1262063" indent="-1262063">
              <a:tabLst>
                <a:tab pos="914400" algn="l"/>
              </a:tabLst>
            </a:pPr>
            <a:r>
              <a:rPr lang="en-US" sz="2200" dirty="0" smtClean="0">
                <a:latin typeface="Arial" pitchFamily="34" charset="0"/>
                <a:cs typeface="Arial" pitchFamily="34" charset="0"/>
              </a:rPr>
              <a:t>	D</a:t>
            </a:r>
            <a:r>
              <a:rPr lang="en-US" sz="2200" dirty="0">
                <a:latin typeface="Arial" pitchFamily="34" charset="0"/>
                <a:cs typeface="Arial" pitchFamily="34" charset="0"/>
              </a:rPr>
              <a:t>. It is a pet goat.</a:t>
            </a:r>
          </a:p>
          <a:p>
            <a:r>
              <a:rPr lang="en-US" sz="2200" dirty="0">
                <a:latin typeface="Arial" pitchFamily="34" charset="0"/>
                <a:cs typeface="Arial" pitchFamily="34" charset="0"/>
              </a:rPr>
              <a:t> </a:t>
            </a:r>
          </a:p>
          <a:p>
            <a:r>
              <a:rPr lang="en-US" sz="2200" dirty="0">
                <a:latin typeface="Arial" pitchFamily="34" charset="0"/>
                <a:cs typeface="Arial" pitchFamily="34" charset="0"/>
              </a:rPr>
              <a:t>4. What is the primary usage of the Pygmy Goat? </a:t>
            </a:r>
          </a:p>
          <a:p>
            <a:r>
              <a:rPr lang="en-US" sz="2200" dirty="0" smtClean="0">
                <a:latin typeface="Arial" pitchFamily="34" charset="0"/>
                <a:cs typeface="Arial" pitchFamily="34" charset="0"/>
              </a:rPr>
              <a:t>		A</a:t>
            </a:r>
            <a:r>
              <a:rPr lang="en-US" sz="2200" dirty="0">
                <a:latin typeface="Arial" pitchFamily="34" charset="0"/>
                <a:cs typeface="Arial" pitchFamily="34" charset="0"/>
              </a:rPr>
              <a:t>. It is a pet or show goat.</a:t>
            </a:r>
          </a:p>
          <a:p>
            <a:r>
              <a:rPr lang="en-US" sz="2200" dirty="0" smtClean="0">
                <a:latin typeface="Arial" pitchFamily="34" charset="0"/>
                <a:cs typeface="Arial" pitchFamily="34" charset="0"/>
              </a:rPr>
              <a:t>		B</a:t>
            </a:r>
            <a:r>
              <a:rPr lang="en-US" sz="2200" dirty="0">
                <a:latin typeface="Arial" pitchFamily="34" charset="0"/>
                <a:cs typeface="Arial" pitchFamily="34" charset="0"/>
              </a:rPr>
              <a:t>. It is used for its mohair production.</a:t>
            </a:r>
          </a:p>
          <a:p>
            <a:r>
              <a:rPr lang="en-US" sz="2200" dirty="0" smtClean="0">
                <a:latin typeface="Arial" pitchFamily="34" charset="0"/>
                <a:cs typeface="Arial" pitchFamily="34" charset="0"/>
              </a:rPr>
              <a:t>		C</a:t>
            </a:r>
            <a:r>
              <a:rPr lang="en-US" sz="2200" dirty="0">
                <a:latin typeface="Arial" pitchFamily="34" charset="0"/>
                <a:cs typeface="Arial" pitchFamily="34" charset="0"/>
              </a:rPr>
              <a:t>. It is used in crossbreeding </a:t>
            </a:r>
            <a:r>
              <a:rPr lang="en-US" sz="2200" dirty="0" smtClean="0">
                <a:latin typeface="Arial" pitchFamily="34" charset="0"/>
                <a:cs typeface="Arial" pitchFamily="34" charset="0"/>
              </a:rPr>
              <a:t>operations.</a:t>
            </a:r>
            <a:endParaRPr lang="en-US" sz="2200" dirty="0">
              <a:latin typeface="Arial" pitchFamily="34" charset="0"/>
              <a:cs typeface="Arial" pitchFamily="34" charset="0"/>
            </a:endParaRPr>
          </a:p>
          <a:p>
            <a:r>
              <a:rPr lang="en-US" sz="2200" dirty="0" smtClean="0">
                <a:latin typeface="Arial" pitchFamily="34" charset="0"/>
                <a:cs typeface="Arial" pitchFamily="34" charset="0"/>
              </a:rPr>
              <a:t>		D</a:t>
            </a:r>
            <a:r>
              <a:rPr lang="en-US" sz="2200" dirty="0">
                <a:latin typeface="Arial" pitchFamily="34" charset="0"/>
                <a:cs typeface="Arial" pitchFamily="34" charset="0"/>
              </a:rPr>
              <a:t>. It is a dairy goat.</a:t>
            </a:r>
          </a:p>
          <a:p>
            <a:r>
              <a:rPr lang="en-US" sz="2400" dirty="0"/>
              <a:t> </a:t>
            </a:r>
            <a:endParaRPr lang="en-US" dirty="0"/>
          </a:p>
        </p:txBody>
      </p:sp>
      <p:sp>
        <p:nvSpPr>
          <p:cNvPr id="5" name="TextBox 4"/>
          <p:cNvSpPr txBox="1"/>
          <p:nvPr/>
        </p:nvSpPr>
        <p:spPr>
          <a:xfrm>
            <a:off x="491384" y="260905"/>
            <a:ext cx="8195415" cy="784830"/>
          </a:xfrm>
          <a:prstGeom prst="rect">
            <a:avLst/>
          </a:prstGeom>
          <a:noFill/>
        </p:spPr>
        <p:txBody>
          <a:bodyPr wrap="square" rtlCol="0">
            <a:spAutoFit/>
          </a:bodyPr>
          <a:lstStyle/>
          <a:p>
            <a:pPr algn="ctr"/>
            <a:r>
              <a:rPr lang="en-US" sz="4500" dirty="0" smtClean="0">
                <a:latin typeface="Arial Black" pitchFamily="34" charset="0"/>
              </a:rPr>
              <a:t>Assessment</a:t>
            </a:r>
            <a:endParaRPr lang="en-US" sz="4500" dirty="0">
              <a:latin typeface="Arial Black" pitchFamily="34" charset="0"/>
            </a:endParaRPr>
          </a:p>
        </p:txBody>
      </p:sp>
      <p:sp>
        <p:nvSpPr>
          <p:cNvPr id="6"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20</a:t>
            </a:fld>
            <a:endParaRPr lang="en-US" dirty="0"/>
          </a:p>
        </p:txBody>
      </p:sp>
    </p:spTree>
    <p:extLst>
      <p:ext uri="{BB962C8B-B14F-4D97-AF65-F5344CB8AC3E}">
        <p14:creationId xmlns:p14="http://schemas.microsoft.com/office/powerpoint/2010/main" val="10789189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93107" y="516160"/>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3" name="Content Placeholder 2"/>
          <p:cNvSpPr txBox="1">
            <a:spLocks/>
          </p:cNvSpPr>
          <p:nvPr/>
        </p:nvSpPr>
        <p:spPr>
          <a:xfrm>
            <a:off x="0" y="2720975"/>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4" name="Rectangle 3"/>
          <p:cNvSpPr/>
          <p:nvPr/>
        </p:nvSpPr>
        <p:spPr>
          <a:xfrm>
            <a:off x="463951" y="2321678"/>
            <a:ext cx="8241135" cy="4154984"/>
          </a:xfrm>
          <a:prstGeom prst="rect">
            <a:avLst/>
          </a:prstGeom>
        </p:spPr>
        <p:txBody>
          <a:bodyPr wrap="square">
            <a:spAutoFit/>
          </a:bodyPr>
          <a:lstStyle/>
          <a:p>
            <a:pPr marL="347663" indent="-347663"/>
            <a:r>
              <a:rPr lang="en-US" sz="2200" dirty="0" smtClean="0">
                <a:latin typeface="Arial" pitchFamily="34" charset="0"/>
                <a:cs typeface="Arial" pitchFamily="34" charset="0"/>
              </a:rPr>
              <a:t>5</a:t>
            </a:r>
            <a:r>
              <a:rPr lang="en-US" sz="2200" dirty="0">
                <a:latin typeface="Arial" pitchFamily="34" charset="0"/>
                <a:cs typeface="Arial" pitchFamily="34" charset="0"/>
              </a:rPr>
              <a:t>. What does the Wooden Leg Goat do as a response </a:t>
            </a:r>
            <a:r>
              <a:rPr lang="en-US" sz="2200" dirty="0" smtClean="0">
                <a:latin typeface="Arial" pitchFamily="34" charset="0"/>
                <a:cs typeface="Arial" pitchFamily="34" charset="0"/>
              </a:rPr>
              <a:t>to becoming </a:t>
            </a:r>
            <a:r>
              <a:rPr lang="en-US" sz="2200" dirty="0">
                <a:latin typeface="Arial" pitchFamily="34" charset="0"/>
                <a:cs typeface="Arial" pitchFamily="34" charset="0"/>
              </a:rPr>
              <a:t>frightened or excited?</a:t>
            </a:r>
          </a:p>
          <a:p>
            <a:r>
              <a:rPr lang="en-US" sz="2200" dirty="0" smtClean="0">
                <a:latin typeface="Arial" pitchFamily="34" charset="0"/>
                <a:cs typeface="Arial" pitchFamily="34" charset="0"/>
              </a:rPr>
              <a:t>		A</a:t>
            </a:r>
            <a:r>
              <a:rPr lang="en-US" sz="2200" dirty="0">
                <a:latin typeface="Arial" pitchFamily="34" charset="0"/>
                <a:cs typeface="Arial" pitchFamily="34" charset="0"/>
              </a:rPr>
              <a:t>. </a:t>
            </a:r>
            <a:r>
              <a:rPr lang="en-US" sz="2200" dirty="0" smtClean="0">
                <a:latin typeface="Arial" pitchFamily="34" charset="0"/>
                <a:cs typeface="Arial" pitchFamily="34" charset="0"/>
              </a:rPr>
              <a:t>It </a:t>
            </a:r>
            <a:r>
              <a:rPr lang="en-US" sz="2200" dirty="0">
                <a:latin typeface="Arial" pitchFamily="34" charset="0"/>
                <a:cs typeface="Arial" pitchFamily="34" charset="0"/>
              </a:rPr>
              <a:t>fights back by head-butting its opponent.</a:t>
            </a:r>
          </a:p>
          <a:p>
            <a:r>
              <a:rPr lang="en-US" sz="2200" dirty="0" smtClean="0">
                <a:latin typeface="Arial" pitchFamily="34" charset="0"/>
                <a:cs typeface="Arial" pitchFamily="34" charset="0"/>
              </a:rPr>
              <a:t>		B</a:t>
            </a:r>
            <a:r>
              <a:rPr lang="en-US" sz="2200" dirty="0">
                <a:latin typeface="Arial" pitchFamily="34" charset="0"/>
                <a:cs typeface="Arial" pitchFamily="34" charset="0"/>
              </a:rPr>
              <a:t>. </a:t>
            </a:r>
            <a:r>
              <a:rPr lang="en-US" sz="2200" dirty="0" smtClean="0">
                <a:latin typeface="Arial" pitchFamily="34" charset="0"/>
                <a:cs typeface="Arial" pitchFamily="34" charset="0"/>
              </a:rPr>
              <a:t>It </a:t>
            </a:r>
            <a:r>
              <a:rPr lang="en-US" sz="2200" dirty="0">
                <a:latin typeface="Arial" pitchFamily="34" charset="0"/>
                <a:cs typeface="Arial" pitchFamily="34" charset="0"/>
              </a:rPr>
              <a:t>runs away.</a:t>
            </a:r>
          </a:p>
          <a:p>
            <a:r>
              <a:rPr lang="en-US" sz="2200" dirty="0" smtClean="0">
                <a:latin typeface="Arial" pitchFamily="34" charset="0"/>
                <a:cs typeface="Arial" pitchFamily="34" charset="0"/>
              </a:rPr>
              <a:t>		C</a:t>
            </a:r>
            <a:r>
              <a:rPr lang="en-US" sz="2200" dirty="0">
                <a:latin typeface="Arial" pitchFamily="34" charset="0"/>
                <a:cs typeface="Arial" pitchFamily="34" charset="0"/>
              </a:rPr>
              <a:t>. </a:t>
            </a:r>
            <a:r>
              <a:rPr lang="en-US" sz="2200" dirty="0" smtClean="0">
                <a:latin typeface="Arial" pitchFamily="34" charset="0"/>
                <a:cs typeface="Arial" pitchFamily="34" charset="0"/>
              </a:rPr>
              <a:t>It </a:t>
            </a:r>
            <a:r>
              <a:rPr lang="en-US" sz="2200" dirty="0">
                <a:latin typeface="Arial" pitchFamily="34" charset="0"/>
                <a:cs typeface="Arial" pitchFamily="34" charset="0"/>
              </a:rPr>
              <a:t>begins to </a:t>
            </a:r>
            <a:r>
              <a:rPr lang="en-US" sz="2200" dirty="0" smtClean="0">
                <a:latin typeface="Arial" pitchFamily="34" charset="0"/>
                <a:cs typeface="Arial" pitchFamily="34" charset="0"/>
              </a:rPr>
              <a:t>bleat </a:t>
            </a:r>
            <a:r>
              <a:rPr lang="en-US" sz="2200" dirty="0">
                <a:latin typeface="Arial" pitchFamily="34" charset="0"/>
                <a:cs typeface="Arial" pitchFamily="34" charset="0"/>
              </a:rPr>
              <a:t>uncontrollably.</a:t>
            </a:r>
          </a:p>
          <a:p>
            <a:r>
              <a:rPr lang="en-US" sz="2200" dirty="0" smtClean="0">
                <a:latin typeface="Arial" pitchFamily="34" charset="0"/>
                <a:cs typeface="Arial" pitchFamily="34" charset="0"/>
              </a:rPr>
              <a:t>		D</a:t>
            </a:r>
            <a:r>
              <a:rPr lang="en-US" sz="2200" dirty="0">
                <a:latin typeface="Arial" pitchFamily="34" charset="0"/>
                <a:cs typeface="Arial" pitchFamily="34" charset="0"/>
              </a:rPr>
              <a:t>. </a:t>
            </a:r>
            <a:r>
              <a:rPr lang="en-US" sz="2200" dirty="0" smtClean="0">
                <a:latin typeface="Arial" pitchFamily="34" charset="0"/>
                <a:cs typeface="Arial" pitchFamily="34" charset="0"/>
              </a:rPr>
              <a:t>It </a:t>
            </a:r>
            <a:r>
              <a:rPr lang="en-US" sz="2200" dirty="0">
                <a:latin typeface="Arial" pitchFamily="34" charset="0"/>
                <a:cs typeface="Arial" pitchFamily="34" charset="0"/>
              </a:rPr>
              <a:t>‘locks up’ and faints.</a:t>
            </a:r>
          </a:p>
          <a:p>
            <a:r>
              <a:rPr lang="en-US" sz="2200" dirty="0">
                <a:latin typeface="Arial" pitchFamily="34" charset="0"/>
                <a:cs typeface="Arial" pitchFamily="34" charset="0"/>
              </a:rPr>
              <a:t> </a:t>
            </a:r>
          </a:p>
          <a:p>
            <a:r>
              <a:rPr lang="en-US" sz="2200" dirty="0">
                <a:latin typeface="Arial" pitchFamily="34" charset="0"/>
                <a:cs typeface="Arial" pitchFamily="34" charset="0"/>
              </a:rPr>
              <a:t>6. Where did the Nigerian Dwarf originate?</a:t>
            </a:r>
          </a:p>
          <a:p>
            <a:r>
              <a:rPr lang="en-US" sz="2200" dirty="0" smtClean="0">
                <a:latin typeface="Arial" pitchFamily="34" charset="0"/>
                <a:cs typeface="Arial" pitchFamily="34" charset="0"/>
              </a:rPr>
              <a:t>		A</a:t>
            </a:r>
            <a:r>
              <a:rPr lang="en-US" sz="2200" dirty="0">
                <a:latin typeface="Arial" pitchFamily="34" charset="0"/>
                <a:cs typeface="Arial" pitchFamily="34" charset="0"/>
              </a:rPr>
              <a:t>. </a:t>
            </a:r>
            <a:r>
              <a:rPr lang="en-US" sz="2200" dirty="0" smtClean="0">
                <a:latin typeface="Arial" pitchFamily="34" charset="0"/>
                <a:cs typeface="Arial" pitchFamily="34" charset="0"/>
              </a:rPr>
              <a:t>Russia</a:t>
            </a:r>
            <a:endParaRPr lang="en-US" sz="2200" dirty="0">
              <a:latin typeface="Arial" pitchFamily="34" charset="0"/>
              <a:cs typeface="Arial" pitchFamily="34" charset="0"/>
            </a:endParaRPr>
          </a:p>
          <a:p>
            <a:r>
              <a:rPr lang="en-US" sz="2200" dirty="0" smtClean="0">
                <a:latin typeface="Arial" pitchFamily="34" charset="0"/>
                <a:cs typeface="Arial" pitchFamily="34" charset="0"/>
              </a:rPr>
              <a:t>		B</a:t>
            </a:r>
            <a:r>
              <a:rPr lang="en-US" sz="2200" dirty="0">
                <a:latin typeface="Arial" pitchFamily="34" charset="0"/>
                <a:cs typeface="Arial" pitchFamily="34" charset="0"/>
              </a:rPr>
              <a:t>. </a:t>
            </a:r>
            <a:r>
              <a:rPr lang="en-US" sz="2200" dirty="0" smtClean="0">
                <a:latin typeface="Arial" pitchFamily="34" charset="0"/>
                <a:cs typeface="Arial" pitchFamily="34" charset="0"/>
              </a:rPr>
              <a:t>East </a:t>
            </a:r>
            <a:r>
              <a:rPr lang="en-US" sz="2200" dirty="0">
                <a:latin typeface="Arial" pitchFamily="34" charset="0"/>
                <a:cs typeface="Arial" pitchFamily="34" charset="0"/>
              </a:rPr>
              <a:t>Europe</a:t>
            </a:r>
          </a:p>
          <a:p>
            <a:r>
              <a:rPr lang="en-US" sz="2200" dirty="0" smtClean="0">
                <a:latin typeface="Arial" pitchFamily="34" charset="0"/>
                <a:cs typeface="Arial" pitchFamily="34" charset="0"/>
              </a:rPr>
              <a:t>		C</a:t>
            </a:r>
            <a:r>
              <a:rPr lang="en-US" sz="2200" dirty="0">
                <a:latin typeface="Arial" pitchFamily="34" charset="0"/>
                <a:cs typeface="Arial" pitchFamily="34" charset="0"/>
              </a:rPr>
              <a:t>. </a:t>
            </a:r>
            <a:r>
              <a:rPr lang="en-US" sz="2200" dirty="0" smtClean="0">
                <a:latin typeface="Arial" pitchFamily="34" charset="0"/>
                <a:cs typeface="Arial" pitchFamily="34" charset="0"/>
              </a:rPr>
              <a:t>Asia</a:t>
            </a:r>
            <a:endParaRPr lang="en-US" sz="2200" dirty="0">
              <a:latin typeface="Arial" pitchFamily="34" charset="0"/>
              <a:cs typeface="Arial" pitchFamily="34" charset="0"/>
            </a:endParaRPr>
          </a:p>
          <a:p>
            <a:r>
              <a:rPr lang="en-US" sz="2200" dirty="0" smtClean="0">
                <a:latin typeface="Arial" pitchFamily="34" charset="0"/>
                <a:cs typeface="Arial" pitchFamily="34" charset="0"/>
              </a:rPr>
              <a:t>		D</a:t>
            </a:r>
            <a:r>
              <a:rPr lang="en-US" sz="2200" dirty="0">
                <a:latin typeface="Arial" pitchFamily="34" charset="0"/>
                <a:cs typeface="Arial" pitchFamily="34" charset="0"/>
              </a:rPr>
              <a:t>. </a:t>
            </a:r>
            <a:r>
              <a:rPr lang="en-US" sz="2200" dirty="0" smtClean="0">
                <a:latin typeface="Arial" pitchFamily="34" charset="0"/>
                <a:cs typeface="Arial" pitchFamily="34" charset="0"/>
              </a:rPr>
              <a:t>West Africa</a:t>
            </a:r>
            <a:r>
              <a:rPr lang="en-US" sz="2200" dirty="0">
                <a:latin typeface="Arial" pitchFamily="34" charset="0"/>
                <a:cs typeface="Arial" pitchFamily="34" charset="0"/>
              </a:rPr>
              <a:t> </a:t>
            </a:r>
          </a:p>
        </p:txBody>
      </p:sp>
      <p:sp>
        <p:nvSpPr>
          <p:cNvPr id="5" name="TextBox 4"/>
          <p:cNvSpPr txBox="1"/>
          <p:nvPr/>
        </p:nvSpPr>
        <p:spPr>
          <a:xfrm>
            <a:off x="491384" y="123745"/>
            <a:ext cx="8213703" cy="784830"/>
          </a:xfrm>
          <a:prstGeom prst="rect">
            <a:avLst/>
          </a:prstGeom>
          <a:noFill/>
        </p:spPr>
        <p:txBody>
          <a:bodyPr wrap="square" rtlCol="0">
            <a:spAutoFit/>
          </a:bodyPr>
          <a:lstStyle/>
          <a:p>
            <a:pPr algn="ctr"/>
            <a:r>
              <a:rPr lang="en-US" sz="4500" dirty="0" smtClean="0">
                <a:latin typeface="Arial Black" pitchFamily="34" charset="0"/>
              </a:rPr>
              <a:t>Assessment</a:t>
            </a:r>
            <a:endParaRPr lang="en-US" sz="4500" dirty="0">
              <a:latin typeface="Arial Black" pitchFamily="34" charset="0"/>
            </a:endParaRPr>
          </a:p>
        </p:txBody>
      </p:sp>
      <p:sp>
        <p:nvSpPr>
          <p:cNvPr id="6"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21</a:t>
            </a:fld>
            <a:endParaRPr lang="en-US" dirty="0"/>
          </a:p>
        </p:txBody>
      </p:sp>
    </p:spTree>
    <p:extLst>
      <p:ext uri="{BB962C8B-B14F-4D97-AF65-F5344CB8AC3E}">
        <p14:creationId xmlns:p14="http://schemas.microsoft.com/office/powerpoint/2010/main" val="15230339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93107" y="516160"/>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3" name="Content Placeholder 2"/>
          <p:cNvSpPr txBox="1">
            <a:spLocks/>
          </p:cNvSpPr>
          <p:nvPr/>
        </p:nvSpPr>
        <p:spPr>
          <a:xfrm>
            <a:off x="0" y="2720975"/>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4" name="Rectangle 3"/>
          <p:cNvSpPr/>
          <p:nvPr/>
        </p:nvSpPr>
        <p:spPr>
          <a:xfrm>
            <a:off x="454807" y="2326187"/>
            <a:ext cx="8231991" cy="4493538"/>
          </a:xfrm>
          <a:prstGeom prst="rect">
            <a:avLst/>
          </a:prstGeom>
        </p:spPr>
        <p:txBody>
          <a:bodyPr wrap="square">
            <a:spAutoFit/>
          </a:bodyPr>
          <a:lstStyle/>
          <a:p>
            <a:pPr marL="347663" indent="-347663"/>
            <a:r>
              <a:rPr lang="en-US" sz="2200" dirty="0" smtClean="0">
                <a:latin typeface="Arial" pitchFamily="34" charset="0"/>
                <a:cs typeface="Arial" pitchFamily="34" charset="0"/>
              </a:rPr>
              <a:t>7</a:t>
            </a:r>
            <a:r>
              <a:rPr lang="en-US" sz="2200" dirty="0">
                <a:latin typeface="Arial" pitchFamily="34" charset="0"/>
                <a:cs typeface="Arial" pitchFamily="34" charset="0"/>
              </a:rPr>
              <a:t>. Which breed is known for its multiple births with </a:t>
            </a:r>
            <a:r>
              <a:rPr lang="en-US" sz="2200" dirty="0" smtClean="0">
                <a:latin typeface="Arial" pitchFamily="34" charset="0"/>
                <a:cs typeface="Arial" pitchFamily="34" charset="0"/>
              </a:rPr>
              <a:t>triplets and </a:t>
            </a:r>
            <a:r>
              <a:rPr lang="en-US" sz="2200" dirty="0">
                <a:latin typeface="Arial" pitchFamily="34" charset="0"/>
                <a:cs typeface="Arial" pitchFamily="34" charset="0"/>
              </a:rPr>
              <a:t>quads being routine, but quintuplets </a:t>
            </a:r>
            <a:r>
              <a:rPr lang="en-US" sz="2200" dirty="0" smtClean="0">
                <a:latin typeface="Arial" pitchFamily="34" charset="0"/>
                <a:cs typeface="Arial" pitchFamily="34" charset="0"/>
              </a:rPr>
              <a:t>and sextuplets </a:t>
            </a:r>
            <a:r>
              <a:rPr lang="en-US" sz="2200" dirty="0">
                <a:latin typeface="Arial" pitchFamily="34" charset="0"/>
                <a:cs typeface="Arial" pitchFamily="34" charset="0"/>
              </a:rPr>
              <a:t>also being common?</a:t>
            </a:r>
          </a:p>
          <a:p>
            <a:r>
              <a:rPr lang="en-US" sz="2200" dirty="0" smtClean="0">
                <a:latin typeface="Arial" pitchFamily="34" charset="0"/>
                <a:cs typeface="Arial" pitchFamily="34" charset="0"/>
              </a:rPr>
              <a:t>		A</a:t>
            </a:r>
            <a:r>
              <a:rPr lang="en-US" sz="2200" dirty="0">
                <a:latin typeface="Arial" pitchFamily="34" charset="0"/>
                <a:cs typeface="Arial" pitchFamily="34" charset="0"/>
              </a:rPr>
              <a:t>. </a:t>
            </a:r>
            <a:r>
              <a:rPr lang="en-US" sz="2200" dirty="0" smtClean="0">
                <a:latin typeface="Arial" pitchFamily="34" charset="0"/>
                <a:cs typeface="Arial" pitchFamily="34" charset="0"/>
              </a:rPr>
              <a:t>Kinder</a:t>
            </a:r>
            <a:endParaRPr lang="en-US" sz="2200" dirty="0">
              <a:latin typeface="Arial" pitchFamily="34" charset="0"/>
              <a:cs typeface="Arial" pitchFamily="34" charset="0"/>
            </a:endParaRPr>
          </a:p>
          <a:p>
            <a:r>
              <a:rPr lang="en-US" sz="2200" dirty="0" smtClean="0">
                <a:latin typeface="Arial" pitchFamily="34" charset="0"/>
                <a:cs typeface="Arial" pitchFamily="34" charset="0"/>
              </a:rPr>
              <a:t>		B</a:t>
            </a:r>
            <a:r>
              <a:rPr lang="en-US" sz="2200" dirty="0">
                <a:latin typeface="Arial" pitchFamily="34" charset="0"/>
                <a:cs typeface="Arial" pitchFamily="34" charset="0"/>
              </a:rPr>
              <a:t>. </a:t>
            </a:r>
            <a:r>
              <a:rPr lang="en-US" sz="2200" dirty="0" smtClean="0">
                <a:latin typeface="Arial" pitchFamily="34" charset="0"/>
                <a:cs typeface="Arial" pitchFamily="34" charset="0"/>
              </a:rPr>
              <a:t>Alpine</a:t>
            </a:r>
            <a:endParaRPr lang="en-US" sz="2200" dirty="0">
              <a:latin typeface="Arial" pitchFamily="34" charset="0"/>
              <a:cs typeface="Arial" pitchFamily="34" charset="0"/>
            </a:endParaRPr>
          </a:p>
          <a:p>
            <a:r>
              <a:rPr lang="en-US" sz="2200" dirty="0" smtClean="0">
                <a:latin typeface="Arial" pitchFamily="34" charset="0"/>
                <a:cs typeface="Arial" pitchFamily="34" charset="0"/>
              </a:rPr>
              <a:t>		C</a:t>
            </a:r>
            <a:r>
              <a:rPr lang="en-US" sz="2200" dirty="0">
                <a:latin typeface="Arial" pitchFamily="34" charset="0"/>
                <a:cs typeface="Arial" pitchFamily="34" charset="0"/>
              </a:rPr>
              <a:t>. </a:t>
            </a:r>
            <a:r>
              <a:rPr lang="en-US" sz="2200" dirty="0" smtClean="0">
                <a:latin typeface="Arial" pitchFamily="34" charset="0"/>
                <a:cs typeface="Arial" pitchFamily="34" charset="0"/>
              </a:rPr>
              <a:t>Pygmy</a:t>
            </a:r>
            <a:endParaRPr lang="en-US" sz="2200" dirty="0">
              <a:latin typeface="Arial" pitchFamily="34" charset="0"/>
              <a:cs typeface="Arial" pitchFamily="34" charset="0"/>
            </a:endParaRPr>
          </a:p>
          <a:p>
            <a:r>
              <a:rPr lang="en-US" sz="2200" dirty="0" smtClean="0">
                <a:latin typeface="Arial" pitchFamily="34" charset="0"/>
                <a:cs typeface="Arial" pitchFamily="34" charset="0"/>
              </a:rPr>
              <a:t>		D</a:t>
            </a:r>
            <a:r>
              <a:rPr lang="en-US" sz="2200" dirty="0">
                <a:latin typeface="Arial" pitchFamily="34" charset="0"/>
                <a:cs typeface="Arial" pitchFamily="34" charset="0"/>
              </a:rPr>
              <a:t>. </a:t>
            </a:r>
            <a:r>
              <a:rPr lang="en-US" sz="2200" dirty="0" err="1" smtClean="0">
                <a:latin typeface="Arial" pitchFamily="34" charset="0"/>
                <a:cs typeface="Arial" pitchFamily="34" charset="0"/>
              </a:rPr>
              <a:t>Oberhasli</a:t>
            </a:r>
            <a:endParaRPr lang="en-US" sz="2200" dirty="0">
              <a:latin typeface="Arial" pitchFamily="34" charset="0"/>
              <a:cs typeface="Arial" pitchFamily="34" charset="0"/>
            </a:endParaRPr>
          </a:p>
          <a:p>
            <a:r>
              <a:rPr lang="en-US" sz="2200" dirty="0">
                <a:latin typeface="Arial" pitchFamily="34" charset="0"/>
                <a:cs typeface="Arial" pitchFamily="34" charset="0"/>
              </a:rPr>
              <a:t> </a:t>
            </a:r>
          </a:p>
          <a:p>
            <a:r>
              <a:rPr lang="en-US" sz="2200" dirty="0">
                <a:latin typeface="Arial" pitchFamily="34" charset="0"/>
                <a:cs typeface="Arial" pitchFamily="34" charset="0"/>
              </a:rPr>
              <a:t>8. Which goat is a true meat goat?</a:t>
            </a:r>
          </a:p>
          <a:p>
            <a:r>
              <a:rPr lang="en-US" sz="2200" dirty="0" smtClean="0">
                <a:latin typeface="Arial" pitchFamily="34" charset="0"/>
                <a:cs typeface="Arial" pitchFamily="34" charset="0"/>
              </a:rPr>
              <a:t>		A</a:t>
            </a:r>
            <a:r>
              <a:rPr lang="en-US" sz="2200" dirty="0">
                <a:latin typeface="Arial" pitchFamily="34" charset="0"/>
                <a:cs typeface="Arial" pitchFamily="34" charset="0"/>
              </a:rPr>
              <a:t>. </a:t>
            </a:r>
            <a:r>
              <a:rPr lang="en-US" sz="2200" dirty="0" smtClean="0">
                <a:latin typeface="Arial" pitchFamily="34" charset="0"/>
                <a:cs typeface="Arial" pitchFamily="34" charset="0"/>
              </a:rPr>
              <a:t>Cashmere</a:t>
            </a:r>
            <a:endParaRPr lang="en-US" sz="2200" dirty="0">
              <a:latin typeface="Arial" pitchFamily="34" charset="0"/>
              <a:cs typeface="Arial" pitchFamily="34" charset="0"/>
            </a:endParaRPr>
          </a:p>
          <a:p>
            <a:r>
              <a:rPr lang="en-US" sz="2200" dirty="0" smtClean="0">
                <a:latin typeface="Arial" pitchFamily="34" charset="0"/>
                <a:cs typeface="Arial" pitchFamily="34" charset="0"/>
              </a:rPr>
              <a:t>		B</a:t>
            </a:r>
            <a:r>
              <a:rPr lang="en-US" sz="2200" dirty="0">
                <a:latin typeface="Arial" pitchFamily="34" charset="0"/>
                <a:cs typeface="Arial" pitchFamily="34" charset="0"/>
              </a:rPr>
              <a:t>. </a:t>
            </a:r>
            <a:r>
              <a:rPr lang="en-US" sz="2200" dirty="0" smtClean="0">
                <a:latin typeface="Arial" pitchFamily="34" charset="0"/>
                <a:cs typeface="Arial" pitchFamily="34" charset="0"/>
              </a:rPr>
              <a:t>Nubian</a:t>
            </a:r>
            <a:endParaRPr lang="en-US" sz="2200" dirty="0">
              <a:latin typeface="Arial" pitchFamily="34" charset="0"/>
              <a:cs typeface="Arial" pitchFamily="34" charset="0"/>
            </a:endParaRPr>
          </a:p>
          <a:p>
            <a:r>
              <a:rPr lang="en-US" sz="2200" dirty="0" smtClean="0">
                <a:latin typeface="Arial" pitchFamily="34" charset="0"/>
                <a:cs typeface="Arial" pitchFamily="34" charset="0"/>
              </a:rPr>
              <a:t>		C</a:t>
            </a:r>
            <a:r>
              <a:rPr lang="en-US" sz="2200" dirty="0">
                <a:latin typeface="Arial" pitchFamily="34" charset="0"/>
                <a:cs typeface="Arial" pitchFamily="34" charset="0"/>
              </a:rPr>
              <a:t>. </a:t>
            </a:r>
            <a:r>
              <a:rPr lang="en-US" sz="2200" dirty="0" err="1" smtClean="0">
                <a:latin typeface="Arial" pitchFamily="34" charset="0"/>
                <a:cs typeface="Arial" pitchFamily="34" charset="0"/>
              </a:rPr>
              <a:t>Toggenburg</a:t>
            </a:r>
            <a:endParaRPr lang="en-US" sz="2200" dirty="0">
              <a:latin typeface="Arial" pitchFamily="34" charset="0"/>
              <a:cs typeface="Arial" pitchFamily="34" charset="0"/>
            </a:endParaRPr>
          </a:p>
          <a:p>
            <a:r>
              <a:rPr lang="en-US" sz="2200" dirty="0" smtClean="0">
                <a:latin typeface="Arial" pitchFamily="34" charset="0"/>
                <a:cs typeface="Arial" pitchFamily="34" charset="0"/>
              </a:rPr>
              <a:t>		D</a:t>
            </a:r>
            <a:r>
              <a:rPr lang="en-US" sz="2200" dirty="0">
                <a:latin typeface="Arial" pitchFamily="34" charset="0"/>
                <a:cs typeface="Arial" pitchFamily="34" charset="0"/>
              </a:rPr>
              <a:t>. </a:t>
            </a:r>
            <a:r>
              <a:rPr lang="en-US" sz="2200" dirty="0" smtClean="0">
                <a:latin typeface="Arial" pitchFamily="34" charset="0"/>
                <a:cs typeface="Arial" pitchFamily="34" charset="0"/>
              </a:rPr>
              <a:t>Boer Goat</a:t>
            </a:r>
            <a:endParaRPr lang="en-US" dirty="0"/>
          </a:p>
        </p:txBody>
      </p:sp>
      <p:sp>
        <p:nvSpPr>
          <p:cNvPr id="5" name="TextBox 4"/>
          <p:cNvSpPr txBox="1"/>
          <p:nvPr/>
        </p:nvSpPr>
        <p:spPr>
          <a:xfrm>
            <a:off x="491384" y="260905"/>
            <a:ext cx="8195415" cy="784830"/>
          </a:xfrm>
          <a:prstGeom prst="rect">
            <a:avLst/>
          </a:prstGeom>
          <a:noFill/>
        </p:spPr>
        <p:txBody>
          <a:bodyPr wrap="square" rtlCol="0">
            <a:spAutoFit/>
          </a:bodyPr>
          <a:lstStyle/>
          <a:p>
            <a:pPr algn="ctr"/>
            <a:r>
              <a:rPr lang="en-US" sz="4500" dirty="0" smtClean="0">
                <a:latin typeface="Arial Black" pitchFamily="34" charset="0"/>
              </a:rPr>
              <a:t>Assessment</a:t>
            </a:r>
            <a:endParaRPr lang="en-US" sz="4500" dirty="0">
              <a:latin typeface="Arial Black" pitchFamily="34" charset="0"/>
            </a:endParaRPr>
          </a:p>
        </p:txBody>
      </p:sp>
      <p:sp>
        <p:nvSpPr>
          <p:cNvPr id="6"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22</a:t>
            </a:fld>
            <a:endParaRPr lang="en-US" dirty="0"/>
          </a:p>
        </p:txBody>
      </p:sp>
    </p:spTree>
    <p:extLst>
      <p:ext uri="{BB962C8B-B14F-4D97-AF65-F5344CB8AC3E}">
        <p14:creationId xmlns:p14="http://schemas.microsoft.com/office/powerpoint/2010/main" val="2337412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393107" y="516160"/>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3" name="Content Placeholder 2"/>
          <p:cNvSpPr txBox="1">
            <a:spLocks/>
          </p:cNvSpPr>
          <p:nvPr/>
        </p:nvSpPr>
        <p:spPr>
          <a:xfrm>
            <a:off x="0" y="2720975"/>
            <a:ext cx="8229600" cy="364013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400" dirty="0"/>
          </a:p>
        </p:txBody>
      </p:sp>
      <p:sp>
        <p:nvSpPr>
          <p:cNvPr id="4" name="Rectangle 3"/>
          <p:cNvSpPr/>
          <p:nvPr/>
        </p:nvSpPr>
        <p:spPr>
          <a:xfrm>
            <a:off x="463951" y="2326187"/>
            <a:ext cx="8231991" cy="4401205"/>
          </a:xfrm>
          <a:prstGeom prst="rect">
            <a:avLst/>
          </a:prstGeom>
        </p:spPr>
        <p:txBody>
          <a:bodyPr wrap="square">
            <a:spAutoFit/>
          </a:bodyPr>
          <a:lstStyle/>
          <a:p>
            <a:pPr>
              <a:lnSpc>
                <a:spcPts val="2400"/>
              </a:lnSpc>
            </a:pPr>
            <a:r>
              <a:rPr lang="en-US" sz="2200" dirty="0" smtClean="0">
                <a:latin typeface="Arial" pitchFamily="34" charset="0"/>
                <a:cs typeface="Arial" pitchFamily="34" charset="0"/>
              </a:rPr>
              <a:t>9</a:t>
            </a:r>
            <a:r>
              <a:rPr lang="en-US" sz="2200" dirty="0">
                <a:latin typeface="Arial" pitchFamily="34" charset="0"/>
                <a:cs typeface="Arial" pitchFamily="34" charset="0"/>
              </a:rPr>
              <a:t>. </a:t>
            </a:r>
            <a:r>
              <a:rPr lang="en-US" sz="2200" dirty="0" smtClean="0">
                <a:latin typeface="Arial" pitchFamily="34" charset="0"/>
                <a:cs typeface="Arial" pitchFamily="34" charset="0"/>
              </a:rPr>
              <a:t> Which </a:t>
            </a:r>
            <a:r>
              <a:rPr lang="en-US" sz="2200" dirty="0">
                <a:latin typeface="Arial" pitchFamily="34" charset="0"/>
                <a:cs typeface="Arial" pitchFamily="34" charset="0"/>
              </a:rPr>
              <a:t>breed was developed using bucks of African and </a:t>
            </a:r>
            <a:r>
              <a:rPr lang="en-US" sz="2200" dirty="0" smtClean="0">
                <a:latin typeface="Arial" pitchFamily="34" charset="0"/>
                <a:cs typeface="Arial" pitchFamily="34" charset="0"/>
              </a:rPr>
              <a:t>	Indian </a:t>
            </a:r>
            <a:r>
              <a:rPr lang="en-US" sz="2200" dirty="0">
                <a:latin typeface="Arial" pitchFamily="34" charset="0"/>
                <a:cs typeface="Arial" pitchFamily="34" charset="0"/>
              </a:rPr>
              <a:t>origin and crossing them with British does?</a:t>
            </a:r>
          </a:p>
          <a:p>
            <a:pPr>
              <a:lnSpc>
                <a:spcPts val="2400"/>
              </a:lnSpc>
            </a:pPr>
            <a:r>
              <a:rPr lang="en-US" sz="2200" dirty="0" smtClean="0">
                <a:latin typeface="Arial" pitchFamily="34" charset="0"/>
                <a:cs typeface="Arial" pitchFamily="34" charset="0"/>
              </a:rPr>
              <a:t>		A</a:t>
            </a:r>
            <a:r>
              <a:rPr lang="en-US" sz="2200" dirty="0">
                <a:latin typeface="Arial" pitchFamily="34" charset="0"/>
                <a:cs typeface="Arial" pitchFamily="34" charset="0"/>
              </a:rPr>
              <a:t>. </a:t>
            </a:r>
            <a:r>
              <a:rPr lang="en-US" sz="2200" dirty="0" err="1" smtClean="0">
                <a:latin typeface="Arial" pitchFamily="34" charset="0"/>
                <a:cs typeface="Arial" pitchFamily="34" charset="0"/>
              </a:rPr>
              <a:t>Toggenburg</a:t>
            </a:r>
            <a:endParaRPr lang="en-US" sz="2200" dirty="0">
              <a:latin typeface="Arial" pitchFamily="34" charset="0"/>
              <a:cs typeface="Arial" pitchFamily="34" charset="0"/>
            </a:endParaRPr>
          </a:p>
          <a:p>
            <a:pPr>
              <a:lnSpc>
                <a:spcPts val="2400"/>
              </a:lnSpc>
            </a:pPr>
            <a:r>
              <a:rPr lang="en-US" sz="2200" dirty="0" smtClean="0">
                <a:latin typeface="Arial" pitchFamily="34" charset="0"/>
                <a:cs typeface="Arial" pitchFamily="34" charset="0"/>
              </a:rPr>
              <a:t>		B</a:t>
            </a:r>
            <a:r>
              <a:rPr lang="en-US" sz="2200" dirty="0">
                <a:latin typeface="Arial" pitchFamily="34" charset="0"/>
                <a:cs typeface="Arial" pitchFamily="34" charset="0"/>
              </a:rPr>
              <a:t>. </a:t>
            </a:r>
            <a:r>
              <a:rPr lang="en-US" sz="2200" dirty="0" smtClean="0">
                <a:latin typeface="Arial" pitchFamily="34" charset="0"/>
                <a:cs typeface="Arial" pitchFamily="34" charset="0"/>
              </a:rPr>
              <a:t>Wooden </a:t>
            </a:r>
            <a:r>
              <a:rPr lang="en-US" sz="2200" dirty="0">
                <a:latin typeface="Arial" pitchFamily="34" charset="0"/>
                <a:cs typeface="Arial" pitchFamily="34" charset="0"/>
              </a:rPr>
              <a:t>Leg</a:t>
            </a:r>
          </a:p>
          <a:p>
            <a:pPr>
              <a:lnSpc>
                <a:spcPts val="2400"/>
              </a:lnSpc>
            </a:pPr>
            <a:r>
              <a:rPr lang="en-US" sz="2200" dirty="0" smtClean="0">
                <a:latin typeface="Arial" pitchFamily="34" charset="0"/>
                <a:cs typeface="Arial" pitchFamily="34" charset="0"/>
              </a:rPr>
              <a:t>		C</a:t>
            </a:r>
            <a:r>
              <a:rPr lang="en-US" sz="2200" dirty="0">
                <a:latin typeface="Arial" pitchFamily="34" charset="0"/>
                <a:cs typeface="Arial" pitchFamily="34" charset="0"/>
              </a:rPr>
              <a:t>. </a:t>
            </a:r>
            <a:r>
              <a:rPr lang="en-US" sz="2200" dirty="0" smtClean="0">
                <a:latin typeface="Arial" pitchFamily="34" charset="0"/>
                <a:cs typeface="Arial" pitchFamily="34" charset="0"/>
              </a:rPr>
              <a:t>Anglo-Nubian</a:t>
            </a:r>
            <a:endParaRPr lang="en-US" sz="2200" dirty="0">
              <a:latin typeface="Arial" pitchFamily="34" charset="0"/>
              <a:cs typeface="Arial" pitchFamily="34" charset="0"/>
            </a:endParaRPr>
          </a:p>
          <a:p>
            <a:pPr>
              <a:lnSpc>
                <a:spcPts val="2400"/>
              </a:lnSpc>
            </a:pPr>
            <a:r>
              <a:rPr lang="en-US" sz="2200" dirty="0" smtClean="0">
                <a:latin typeface="Arial" pitchFamily="34" charset="0"/>
                <a:cs typeface="Arial" pitchFamily="34" charset="0"/>
              </a:rPr>
              <a:t>		D</a:t>
            </a:r>
            <a:r>
              <a:rPr lang="en-US" sz="2200" dirty="0">
                <a:latin typeface="Arial" pitchFamily="34" charset="0"/>
                <a:cs typeface="Arial" pitchFamily="34" charset="0"/>
              </a:rPr>
              <a:t>. </a:t>
            </a:r>
            <a:r>
              <a:rPr lang="en-US" sz="2200" dirty="0" err="1" smtClean="0">
                <a:latin typeface="Arial" pitchFamily="34" charset="0"/>
                <a:cs typeface="Arial" pitchFamily="34" charset="0"/>
              </a:rPr>
              <a:t>Saanen</a:t>
            </a:r>
            <a:endParaRPr lang="en-US" sz="2200" dirty="0">
              <a:latin typeface="Arial" pitchFamily="34" charset="0"/>
              <a:cs typeface="Arial" pitchFamily="34" charset="0"/>
            </a:endParaRPr>
          </a:p>
          <a:p>
            <a:pPr>
              <a:lnSpc>
                <a:spcPts val="2400"/>
              </a:lnSpc>
            </a:pPr>
            <a:r>
              <a:rPr lang="en-US" sz="2200" dirty="0">
                <a:latin typeface="Arial" pitchFamily="34" charset="0"/>
                <a:cs typeface="Arial" pitchFamily="34" charset="0"/>
              </a:rPr>
              <a:t> </a:t>
            </a:r>
          </a:p>
          <a:p>
            <a:pPr marL="457200" indent="-457200">
              <a:lnSpc>
                <a:spcPts val="2400"/>
              </a:lnSpc>
            </a:pPr>
            <a:r>
              <a:rPr lang="en-US" sz="2200" dirty="0">
                <a:latin typeface="Arial" pitchFamily="34" charset="0"/>
                <a:cs typeface="Arial" pitchFamily="34" charset="0"/>
              </a:rPr>
              <a:t>10. Which breed became prolific when flocks </a:t>
            </a:r>
            <a:r>
              <a:rPr lang="en-US" sz="2200" dirty="0" smtClean="0">
                <a:latin typeface="Arial" pitchFamily="34" charset="0"/>
                <a:cs typeface="Arial" pitchFamily="34" charset="0"/>
              </a:rPr>
              <a:t>were abandoned </a:t>
            </a:r>
            <a:r>
              <a:rPr lang="en-US" sz="2200" dirty="0">
                <a:latin typeface="Arial" pitchFamily="34" charset="0"/>
                <a:cs typeface="Arial" pitchFamily="34" charset="0"/>
              </a:rPr>
              <a:t>due to drought or lack of profit and </a:t>
            </a:r>
            <a:r>
              <a:rPr lang="en-US" sz="2200" dirty="0" smtClean="0">
                <a:latin typeface="Arial" pitchFamily="34" charset="0"/>
                <a:cs typeface="Arial" pitchFamily="34" charset="0"/>
              </a:rPr>
              <a:t>slowly built </a:t>
            </a:r>
            <a:r>
              <a:rPr lang="en-US" sz="2200" dirty="0">
                <a:latin typeface="Arial" pitchFamily="34" charset="0"/>
                <a:cs typeface="Arial" pitchFamily="34" charset="0"/>
              </a:rPr>
              <a:t>up from escapees of shepherd </a:t>
            </a:r>
            <a:r>
              <a:rPr lang="en-US" sz="2200" dirty="0" smtClean="0">
                <a:latin typeface="Arial" pitchFamily="34" charset="0"/>
                <a:cs typeface="Arial" pitchFamily="34" charset="0"/>
              </a:rPr>
              <a:t>flocks? </a:t>
            </a:r>
            <a:endParaRPr lang="en-US" sz="2200" dirty="0">
              <a:latin typeface="Arial" pitchFamily="34" charset="0"/>
              <a:cs typeface="Arial" pitchFamily="34" charset="0"/>
            </a:endParaRPr>
          </a:p>
          <a:p>
            <a:pPr>
              <a:lnSpc>
                <a:spcPts val="2400"/>
              </a:lnSpc>
            </a:pPr>
            <a:r>
              <a:rPr lang="en-US" sz="2200" dirty="0" smtClean="0">
                <a:latin typeface="Arial" pitchFamily="34" charset="0"/>
                <a:cs typeface="Arial" pitchFamily="34" charset="0"/>
              </a:rPr>
              <a:t>		A</a:t>
            </a:r>
            <a:r>
              <a:rPr lang="en-US" sz="2200" dirty="0">
                <a:latin typeface="Arial" pitchFamily="34" charset="0"/>
                <a:cs typeface="Arial" pitchFamily="34" charset="0"/>
              </a:rPr>
              <a:t>. </a:t>
            </a:r>
            <a:r>
              <a:rPr lang="en-US" sz="2200" dirty="0" smtClean="0">
                <a:latin typeface="Arial" pitchFamily="34" charset="0"/>
                <a:cs typeface="Arial" pitchFamily="34" charset="0"/>
              </a:rPr>
              <a:t>Angora</a:t>
            </a:r>
            <a:endParaRPr lang="en-US" sz="2200" dirty="0">
              <a:latin typeface="Arial" pitchFamily="34" charset="0"/>
              <a:cs typeface="Arial" pitchFamily="34" charset="0"/>
            </a:endParaRPr>
          </a:p>
          <a:p>
            <a:pPr>
              <a:lnSpc>
                <a:spcPts val="2400"/>
              </a:lnSpc>
            </a:pPr>
            <a:r>
              <a:rPr lang="en-US" sz="2200" dirty="0" smtClean="0">
                <a:latin typeface="Arial" pitchFamily="34" charset="0"/>
                <a:cs typeface="Arial" pitchFamily="34" charset="0"/>
              </a:rPr>
              <a:t>		B</a:t>
            </a:r>
            <a:r>
              <a:rPr lang="en-US" sz="2200" dirty="0">
                <a:latin typeface="Arial" pitchFamily="34" charset="0"/>
                <a:cs typeface="Arial" pitchFamily="34" charset="0"/>
              </a:rPr>
              <a:t>. </a:t>
            </a:r>
            <a:r>
              <a:rPr lang="en-US" sz="2200" dirty="0" smtClean="0">
                <a:latin typeface="Arial" pitchFamily="34" charset="0"/>
                <a:cs typeface="Arial" pitchFamily="34" charset="0"/>
              </a:rPr>
              <a:t>Australian </a:t>
            </a:r>
            <a:r>
              <a:rPr lang="en-US" sz="2200" dirty="0">
                <a:latin typeface="Arial" pitchFamily="34" charset="0"/>
                <a:cs typeface="Arial" pitchFamily="34" charset="0"/>
              </a:rPr>
              <a:t>Goat</a:t>
            </a:r>
          </a:p>
          <a:p>
            <a:pPr>
              <a:lnSpc>
                <a:spcPts val="2400"/>
              </a:lnSpc>
            </a:pPr>
            <a:r>
              <a:rPr lang="en-US" sz="2200" dirty="0" smtClean="0">
                <a:latin typeface="Arial" pitchFamily="34" charset="0"/>
                <a:cs typeface="Arial" pitchFamily="34" charset="0"/>
              </a:rPr>
              <a:t>		C</a:t>
            </a:r>
            <a:r>
              <a:rPr lang="en-US" sz="2200" dirty="0">
                <a:latin typeface="Arial" pitchFamily="34" charset="0"/>
                <a:cs typeface="Arial" pitchFamily="34" charset="0"/>
              </a:rPr>
              <a:t>. </a:t>
            </a:r>
            <a:r>
              <a:rPr lang="en-US" sz="2200" dirty="0" smtClean="0">
                <a:latin typeface="Arial" pitchFamily="34" charset="0"/>
                <a:cs typeface="Arial" pitchFamily="34" charset="0"/>
              </a:rPr>
              <a:t>British </a:t>
            </a:r>
            <a:r>
              <a:rPr lang="en-US" sz="2200" dirty="0">
                <a:latin typeface="Arial" pitchFamily="34" charset="0"/>
                <a:cs typeface="Arial" pitchFamily="34" charset="0"/>
              </a:rPr>
              <a:t>Alpine</a:t>
            </a:r>
          </a:p>
          <a:p>
            <a:pPr>
              <a:lnSpc>
                <a:spcPts val="2400"/>
              </a:lnSpc>
            </a:pPr>
            <a:r>
              <a:rPr lang="en-US" sz="2200" dirty="0" smtClean="0">
                <a:latin typeface="Arial" pitchFamily="34" charset="0"/>
                <a:cs typeface="Arial" pitchFamily="34" charset="0"/>
              </a:rPr>
              <a:t>		D</a:t>
            </a:r>
            <a:r>
              <a:rPr lang="en-US" sz="2200" dirty="0">
                <a:latin typeface="Arial" pitchFamily="34" charset="0"/>
                <a:cs typeface="Arial" pitchFamily="34" charset="0"/>
              </a:rPr>
              <a:t>. </a:t>
            </a:r>
            <a:r>
              <a:rPr lang="en-US" sz="2200" dirty="0" err="1" smtClean="0">
                <a:latin typeface="Arial" pitchFamily="34" charset="0"/>
                <a:cs typeface="Arial" pitchFamily="34" charset="0"/>
              </a:rPr>
              <a:t>LaMancha</a:t>
            </a:r>
            <a:endParaRPr lang="en-US" sz="2200" dirty="0">
              <a:latin typeface="Arial" pitchFamily="34" charset="0"/>
              <a:cs typeface="Arial" pitchFamily="34" charset="0"/>
            </a:endParaRPr>
          </a:p>
        </p:txBody>
      </p:sp>
      <p:sp>
        <p:nvSpPr>
          <p:cNvPr id="5" name="TextBox 4"/>
          <p:cNvSpPr txBox="1"/>
          <p:nvPr/>
        </p:nvSpPr>
        <p:spPr>
          <a:xfrm>
            <a:off x="491384" y="123745"/>
            <a:ext cx="8204559" cy="784830"/>
          </a:xfrm>
          <a:prstGeom prst="rect">
            <a:avLst/>
          </a:prstGeom>
          <a:noFill/>
        </p:spPr>
        <p:txBody>
          <a:bodyPr wrap="square" rtlCol="0">
            <a:spAutoFit/>
          </a:bodyPr>
          <a:lstStyle/>
          <a:p>
            <a:pPr algn="ctr"/>
            <a:r>
              <a:rPr lang="en-US" sz="4500" dirty="0" smtClean="0">
                <a:latin typeface="Arial Black" pitchFamily="34" charset="0"/>
              </a:rPr>
              <a:t>Assessment</a:t>
            </a:r>
            <a:endParaRPr lang="en-US" sz="4500" dirty="0">
              <a:latin typeface="Arial Black" pitchFamily="34" charset="0"/>
            </a:endParaRPr>
          </a:p>
        </p:txBody>
      </p:sp>
      <p:sp>
        <p:nvSpPr>
          <p:cNvPr id="6"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23</a:t>
            </a:fld>
            <a:endParaRPr lang="en-US" dirty="0"/>
          </a:p>
        </p:txBody>
      </p:sp>
    </p:spTree>
    <p:extLst>
      <p:ext uri="{BB962C8B-B14F-4D97-AF65-F5344CB8AC3E}">
        <p14:creationId xmlns:p14="http://schemas.microsoft.com/office/powerpoint/2010/main" val="1399482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57199" y="269239"/>
            <a:ext cx="8247889" cy="784830"/>
          </a:xfrm>
          <a:prstGeom prst="rect">
            <a:avLst/>
          </a:prstGeom>
          <a:noFill/>
        </p:spPr>
        <p:txBody>
          <a:bodyPr wrap="square" rtlCol="0">
            <a:spAutoFit/>
          </a:bodyPr>
          <a:lstStyle/>
          <a:p>
            <a:pPr algn="ctr"/>
            <a:r>
              <a:rPr lang="en-US" sz="4500" dirty="0" smtClean="0">
                <a:latin typeface="Arial Black" pitchFamily="34" charset="0"/>
              </a:rPr>
              <a:t>Acknowledgments</a:t>
            </a:r>
          </a:p>
        </p:txBody>
      </p:sp>
      <p:sp>
        <p:nvSpPr>
          <p:cNvPr id="3" name="Content Placeholder 5"/>
          <p:cNvSpPr txBox="1">
            <a:spLocks/>
          </p:cNvSpPr>
          <p:nvPr/>
        </p:nvSpPr>
        <p:spPr>
          <a:xfrm>
            <a:off x="4800159" y="2304288"/>
            <a:ext cx="3635805" cy="390738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114300" algn="r">
              <a:lnSpc>
                <a:spcPct val="90000"/>
              </a:lnSpc>
              <a:spcBef>
                <a:spcPts val="0"/>
              </a:spcBef>
              <a:buFont typeface="Arial"/>
              <a:buNone/>
            </a:pPr>
            <a:endParaRPr lang="en-US" sz="2000" b="1" dirty="0" smtClean="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smtClean="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smtClean="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smtClean="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smtClean="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smtClean="0">
              <a:solidFill>
                <a:srgbClr val="000000"/>
              </a:solidFill>
              <a:latin typeface="Arial Unicode MS"/>
              <a:cs typeface="Arial Unicode MS"/>
            </a:endParaRPr>
          </a:p>
          <a:p>
            <a:pPr marL="457200" indent="-114300" algn="r">
              <a:lnSpc>
                <a:spcPct val="90000"/>
              </a:lnSpc>
              <a:spcBef>
                <a:spcPts val="0"/>
              </a:spcBef>
              <a:buFont typeface="Arial"/>
              <a:buNone/>
            </a:pPr>
            <a:endParaRPr lang="en-US" sz="2000" b="1" dirty="0">
              <a:solidFill>
                <a:srgbClr val="000000"/>
              </a:solidFill>
              <a:latin typeface="Arial Unicode MS"/>
              <a:cs typeface="Arial Unicode MS"/>
            </a:endParaRPr>
          </a:p>
          <a:p>
            <a:pPr marL="457200" indent="-114300" algn="r">
              <a:lnSpc>
                <a:spcPct val="90000"/>
              </a:lnSpc>
              <a:spcBef>
                <a:spcPts val="0"/>
              </a:spcBef>
              <a:buFont typeface="Arial"/>
              <a:buNone/>
            </a:pPr>
            <a:r>
              <a:rPr lang="en-US" sz="2000" b="1" dirty="0" smtClean="0">
                <a:solidFill>
                  <a:srgbClr val="000000"/>
                </a:solidFill>
                <a:latin typeface="Arial" pitchFamily="34" charset="0"/>
                <a:cs typeface="Arial" pitchFamily="34" charset="0"/>
              </a:rPr>
              <a:t>Executive Producer</a:t>
            </a:r>
          </a:p>
          <a:p>
            <a:pPr marL="457200" indent="-114300" algn="r">
              <a:lnSpc>
                <a:spcPct val="90000"/>
              </a:lnSpc>
              <a:spcBef>
                <a:spcPts val="0"/>
              </a:spcBef>
              <a:buFont typeface="Arial"/>
              <a:buNone/>
            </a:pPr>
            <a:r>
              <a:rPr lang="en-US" sz="2000" dirty="0" smtClean="0">
                <a:solidFill>
                  <a:srgbClr val="000000"/>
                </a:solidFill>
                <a:latin typeface="Arial" pitchFamily="34" charset="0"/>
                <a:cs typeface="Arial" pitchFamily="34" charset="0"/>
              </a:rPr>
              <a:t>Gordon W. Davis, Ph.D.</a:t>
            </a:r>
          </a:p>
        </p:txBody>
      </p:sp>
      <p:sp>
        <p:nvSpPr>
          <p:cNvPr id="5" name="Content Placeholder 5"/>
          <p:cNvSpPr txBox="1">
            <a:spLocks/>
          </p:cNvSpPr>
          <p:nvPr/>
        </p:nvSpPr>
        <p:spPr>
          <a:xfrm>
            <a:off x="685359" y="2304288"/>
            <a:ext cx="3672037" cy="390738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90000"/>
              </a:lnSpc>
              <a:spcBef>
                <a:spcPts val="0"/>
              </a:spcBef>
              <a:buFont typeface="Arial"/>
              <a:buNone/>
            </a:pPr>
            <a:r>
              <a:rPr lang="en-US" sz="2000" b="1" dirty="0" smtClean="0">
                <a:solidFill>
                  <a:srgbClr val="000000"/>
                </a:solidFill>
                <a:latin typeface="Arial" pitchFamily="34" charset="0"/>
                <a:cs typeface="Arial" pitchFamily="34" charset="0"/>
              </a:rPr>
              <a:t>Production Coordinators</a:t>
            </a:r>
          </a:p>
          <a:p>
            <a:pPr marL="0" indent="0">
              <a:lnSpc>
                <a:spcPct val="90000"/>
              </a:lnSpc>
              <a:spcBef>
                <a:spcPts val="0"/>
              </a:spcBef>
              <a:buNone/>
            </a:pPr>
            <a:r>
              <a:rPr lang="en-US" sz="2000" dirty="0" smtClean="0">
                <a:solidFill>
                  <a:srgbClr val="000000"/>
                </a:solidFill>
                <a:latin typeface="Arial" pitchFamily="34" charset="0"/>
                <a:cs typeface="Arial" pitchFamily="34" charset="0"/>
              </a:rPr>
              <a:t>Daniel Johnson</a:t>
            </a:r>
          </a:p>
          <a:p>
            <a:pPr marL="0" indent="0">
              <a:lnSpc>
                <a:spcPct val="90000"/>
              </a:lnSpc>
              <a:spcBef>
                <a:spcPts val="0"/>
              </a:spcBef>
              <a:buNone/>
            </a:pPr>
            <a:r>
              <a:rPr lang="en-US" sz="2000" dirty="0" smtClean="0">
                <a:solidFill>
                  <a:srgbClr val="000000"/>
                </a:solidFill>
                <a:latin typeface="Arial" pitchFamily="34" charset="0"/>
                <a:cs typeface="Arial" pitchFamily="34" charset="0"/>
              </a:rPr>
              <a:t>Jessica Odom</a:t>
            </a:r>
            <a:endParaRPr lang="en-US" sz="2000" dirty="0">
              <a:solidFill>
                <a:srgbClr val="000000"/>
              </a:solidFill>
              <a:latin typeface="Arial" pitchFamily="34" charset="0"/>
              <a:cs typeface="Arial" pitchFamily="34" charset="0"/>
            </a:endParaRPr>
          </a:p>
          <a:p>
            <a:pPr marL="0" indent="0">
              <a:lnSpc>
                <a:spcPct val="90000"/>
              </a:lnSpc>
              <a:spcBef>
                <a:spcPts val="0"/>
              </a:spcBef>
              <a:buFont typeface="Arial"/>
              <a:buNone/>
            </a:pPr>
            <a:endParaRPr lang="en-US" sz="2000" dirty="0" smtClean="0">
              <a:solidFill>
                <a:srgbClr val="000000"/>
              </a:solidFill>
              <a:latin typeface="Arial" pitchFamily="34" charset="0"/>
              <a:cs typeface="Arial" pitchFamily="34" charset="0"/>
            </a:endParaRPr>
          </a:p>
          <a:p>
            <a:pPr marL="0" indent="0">
              <a:lnSpc>
                <a:spcPct val="90000"/>
              </a:lnSpc>
              <a:spcBef>
                <a:spcPts val="0"/>
              </a:spcBef>
              <a:buNone/>
            </a:pPr>
            <a:r>
              <a:rPr lang="en-US" sz="2000" b="1" dirty="0" smtClean="0">
                <a:solidFill>
                  <a:srgbClr val="000000"/>
                </a:solidFill>
                <a:latin typeface="Arial" pitchFamily="34" charset="0"/>
                <a:cs typeface="Arial" pitchFamily="34" charset="0"/>
              </a:rPr>
              <a:t>Graphic Designer</a:t>
            </a:r>
          </a:p>
          <a:p>
            <a:pPr marL="0" indent="0">
              <a:lnSpc>
                <a:spcPct val="90000"/>
              </a:lnSpc>
              <a:spcBef>
                <a:spcPts val="0"/>
              </a:spcBef>
              <a:buNone/>
            </a:pPr>
            <a:r>
              <a:rPr lang="en-US" sz="2000" dirty="0" smtClean="0">
                <a:solidFill>
                  <a:srgbClr val="000000"/>
                </a:solidFill>
                <a:latin typeface="Arial" pitchFamily="34" charset="0"/>
                <a:cs typeface="Arial" pitchFamily="34" charset="0"/>
              </a:rPr>
              <a:t>Daniel Johnson</a:t>
            </a:r>
          </a:p>
          <a:p>
            <a:pPr marL="0" indent="0">
              <a:lnSpc>
                <a:spcPct val="90000"/>
              </a:lnSpc>
              <a:spcBef>
                <a:spcPts val="0"/>
              </a:spcBef>
              <a:buFont typeface="Arial"/>
              <a:buNone/>
            </a:pPr>
            <a:endParaRPr lang="en-US" sz="2000" dirty="0">
              <a:solidFill>
                <a:srgbClr val="000000"/>
              </a:solidFill>
              <a:latin typeface="Arial" pitchFamily="34" charset="0"/>
              <a:cs typeface="Arial" pitchFamily="34" charset="0"/>
            </a:endParaRPr>
          </a:p>
          <a:p>
            <a:pPr marL="0" indent="0">
              <a:lnSpc>
                <a:spcPct val="90000"/>
              </a:lnSpc>
              <a:spcBef>
                <a:spcPts val="0"/>
              </a:spcBef>
              <a:buFont typeface="Arial"/>
              <a:buNone/>
            </a:pPr>
            <a:r>
              <a:rPr lang="en-US" sz="2000" b="1" dirty="0" smtClean="0">
                <a:solidFill>
                  <a:srgbClr val="000000"/>
                </a:solidFill>
                <a:latin typeface="Arial" pitchFamily="34" charset="0"/>
                <a:cs typeface="Arial" pitchFamily="34" charset="0"/>
              </a:rPr>
              <a:t>Technical Writer</a:t>
            </a:r>
          </a:p>
          <a:p>
            <a:pPr marL="0" indent="0">
              <a:lnSpc>
                <a:spcPct val="90000"/>
              </a:lnSpc>
              <a:spcBef>
                <a:spcPts val="0"/>
              </a:spcBef>
              <a:buFont typeface="Arial"/>
              <a:buNone/>
            </a:pPr>
            <a:r>
              <a:rPr lang="en-US" sz="2000" dirty="0" smtClean="0">
                <a:solidFill>
                  <a:srgbClr val="000000"/>
                </a:solidFill>
                <a:latin typeface="Arial" pitchFamily="34" charset="0"/>
                <a:cs typeface="Arial" pitchFamily="34" charset="0"/>
              </a:rPr>
              <a:t>Jessica Odom</a:t>
            </a:r>
          </a:p>
          <a:p>
            <a:pPr marL="0" indent="0">
              <a:lnSpc>
                <a:spcPct val="90000"/>
              </a:lnSpc>
              <a:spcBef>
                <a:spcPts val="0"/>
              </a:spcBef>
              <a:buFont typeface="Arial"/>
              <a:buNone/>
            </a:pPr>
            <a:endParaRPr lang="en-US" sz="2000" dirty="0">
              <a:solidFill>
                <a:srgbClr val="000000"/>
              </a:solidFill>
              <a:latin typeface="Arial" pitchFamily="34" charset="0"/>
              <a:cs typeface="Arial" pitchFamily="34" charset="0"/>
            </a:endParaRPr>
          </a:p>
          <a:p>
            <a:pPr marL="0" indent="0">
              <a:lnSpc>
                <a:spcPct val="90000"/>
              </a:lnSpc>
              <a:spcBef>
                <a:spcPts val="0"/>
              </a:spcBef>
              <a:buFont typeface="Arial"/>
              <a:buNone/>
            </a:pPr>
            <a:endParaRPr lang="en-US" sz="2000" dirty="0" smtClean="0">
              <a:solidFill>
                <a:srgbClr val="000000"/>
              </a:solidFill>
              <a:latin typeface="Arial" pitchFamily="34" charset="0"/>
              <a:cs typeface="Arial" pitchFamily="34" charset="0"/>
            </a:endParaRPr>
          </a:p>
          <a:p>
            <a:pPr marL="0" indent="0">
              <a:lnSpc>
                <a:spcPct val="90000"/>
              </a:lnSpc>
              <a:spcBef>
                <a:spcPts val="0"/>
              </a:spcBef>
              <a:buFont typeface="Arial"/>
              <a:buNone/>
            </a:pPr>
            <a:endParaRPr lang="en-US" sz="2000" dirty="0">
              <a:solidFill>
                <a:srgbClr val="000000"/>
              </a:solidFill>
              <a:latin typeface="Arial" pitchFamily="34" charset="0"/>
              <a:cs typeface="Arial" pitchFamily="34" charset="0"/>
            </a:endParaRPr>
          </a:p>
          <a:p>
            <a:pPr marL="0" indent="0">
              <a:lnSpc>
                <a:spcPct val="90000"/>
              </a:lnSpc>
              <a:spcBef>
                <a:spcPts val="0"/>
              </a:spcBef>
              <a:buFont typeface="Arial"/>
              <a:buNone/>
            </a:pPr>
            <a:r>
              <a:rPr lang="en-US" sz="2000" b="1" dirty="0" smtClean="0">
                <a:solidFill>
                  <a:srgbClr val="000000"/>
                </a:solidFill>
                <a:latin typeface="Arial" pitchFamily="34" charset="0"/>
                <a:cs typeface="Arial" pitchFamily="34" charset="0"/>
              </a:rPr>
              <a:t>V.P. of Brand Management</a:t>
            </a:r>
          </a:p>
          <a:p>
            <a:pPr marL="0" indent="0">
              <a:lnSpc>
                <a:spcPct val="90000"/>
              </a:lnSpc>
              <a:spcBef>
                <a:spcPts val="0"/>
              </a:spcBef>
              <a:buFont typeface="Arial"/>
              <a:buNone/>
            </a:pPr>
            <a:r>
              <a:rPr lang="en-US" sz="2000" dirty="0" smtClean="0">
                <a:solidFill>
                  <a:srgbClr val="000000"/>
                </a:solidFill>
                <a:latin typeface="Arial" pitchFamily="34" charset="0"/>
                <a:cs typeface="Arial" pitchFamily="34" charset="0"/>
              </a:rPr>
              <a:t>Clayton Franklin</a:t>
            </a:r>
          </a:p>
          <a:p>
            <a:pPr marL="0" indent="0">
              <a:lnSpc>
                <a:spcPct val="90000"/>
              </a:lnSpc>
              <a:spcBef>
                <a:spcPts val="0"/>
              </a:spcBef>
              <a:buFont typeface="Arial"/>
              <a:buNone/>
            </a:pPr>
            <a:endParaRPr lang="en-US" sz="2000" dirty="0" smtClean="0">
              <a:solidFill>
                <a:srgbClr val="000000"/>
              </a:solidFill>
              <a:latin typeface="Arial" pitchFamily="34" charset="0"/>
              <a:cs typeface="Arial" pitchFamily="34" charset="0"/>
            </a:endParaRPr>
          </a:p>
        </p:txBody>
      </p:sp>
      <p:sp>
        <p:nvSpPr>
          <p:cNvPr id="6" name="Rectangle 5"/>
          <p:cNvSpPr/>
          <p:nvPr/>
        </p:nvSpPr>
        <p:spPr>
          <a:xfrm>
            <a:off x="2940269" y="6211669"/>
            <a:ext cx="3276600" cy="646331"/>
          </a:xfrm>
          <a:prstGeom prst="rect">
            <a:avLst/>
          </a:prstGeom>
        </p:spPr>
        <p:txBody>
          <a:bodyPr wrap="square">
            <a:spAutoFit/>
          </a:bodyPr>
          <a:lstStyle/>
          <a:p>
            <a:pPr algn="ctr"/>
            <a:r>
              <a:rPr lang="en-US" dirty="0" smtClean="0">
                <a:solidFill>
                  <a:srgbClr val="000000"/>
                </a:solidFill>
                <a:latin typeface="Arial Unicode MS"/>
                <a:cs typeface="Arial Unicode MS"/>
              </a:rPr>
              <a:t>© MMXIV</a:t>
            </a:r>
          </a:p>
          <a:p>
            <a:pPr algn="ctr"/>
            <a:r>
              <a:rPr lang="en-US" dirty="0" smtClean="0">
                <a:solidFill>
                  <a:srgbClr val="000000"/>
                </a:solidFill>
                <a:latin typeface="Arial Unicode MS"/>
                <a:cs typeface="Arial Unicode MS"/>
              </a:rPr>
              <a:t>CEV Multimedia, Ltd.</a:t>
            </a:r>
            <a:endParaRPr lang="en-US" dirty="0">
              <a:solidFill>
                <a:srgbClr val="000000"/>
              </a:solidFill>
              <a:latin typeface="Arial Unicode MS"/>
              <a:cs typeface="Arial Unicode MS"/>
            </a:endParaRPr>
          </a:p>
        </p:txBody>
      </p:sp>
      <p:sp>
        <p:nvSpPr>
          <p:cNvPr id="7" name="Slide Number Placeholder 1"/>
          <p:cNvSpPr>
            <a:spLocks noGrp="1"/>
          </p:cNvSpPr>
          <p:nvPr>
            <p:ph type="sldNum" sz="quarter" idx="12"/>
          </p:nvPr>
        </p:nvSpPr>
        <p:spPr>
          <a:xfrm>
            <a:off x="6553200" y="6356350"/>
            <a:ext cx="2133600" cy="365125"/>
          </a:xfrm>
        </p:spPr>
        <p:txBody>
          <a:bodyPr/>
          <a:lstStyle/>
          <a:p>
            <a:fld id="{EA004599-F566-6640-BB63-AEF42B0DD061}" type="slidenum">
              <a:rPr lang="en-US" smtClean="0"/>
              <a:pPr/>
              <a:t>24</a:t>
            </a:fld>
            <a:endParaRPr lang="en-US" dirty="0"/>
          </a:p>
        </p:txBody>
      </p:sp>
    </p:spTree>
    <p:extLst>
      <p:ext uri="{BB962C8B-B14F-4D97-AF65-F5344CB8AC3E}">
        <p14:creationId xmlns:p14="http://schemas.microsoft.com/office/powerpoint/2010/main" val="236370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3</a:t>
            </a:fld>
            <a:endParaRPr lang="en-US" dirty="0"/>
          </a:p>
        </p:txBody>
      </p:sp>
      <p:sp>
        <p:nvSpPr>
          <p:cNvPr id="2" name="Title 1"/>
          <p:cNvSpPr>
            <a:spLocks noGrp="1"/>
          </p:cNvSpPr>
          <p:nvPr>
            <p:ph type="title" idx="4294967295"/>
          </p:nvPr>
        </p:nvSpPr>
        <p:spPr>
          <a:xfrm>
            <a:off x="448056" y="630238"/>
            <a:ext cx="4868111" cy="750887"/>
          </a:xfrm>
        </p:spPr>
        <p:txBody>
          <a:bodyPr>
            <a:noAutofit/>
          </a:bodyPr>
          <a:lstStyle/>
          <a:p>
            <a: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Anglo-</a:t>
            </a:r>
            <a:b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Nubian </a:t>
            </a:r>
            <a:endParaRPr lang="en-US"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4294967295"/>
          </p:nvPr>
        </p:nvSpPr>
        <p:spPr>
          <a:xfrm>
            <a:off x="457200" y="2622930"/>
            <a:ext cx="4105275" cy="4317365"/>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England; developed </a:t>
            </a:r>
            <a:r>
              <a:rPr lang="en-US" sz="2000" dirty="0">
                <a:latin typeface="Arial" pitchFamily="34" charset="0"/>
                <a:cs typeface="Arial" pitchFamily="34" charset="0"/>
              </a:rPr>
              <a:t>using bucks </a:t>
            </a:r>
            <a:r>
              <a:rPr lang="en-US" sz="2000" dirty="0" smtClean="0">
                <a:latin typeface="Arial" pitchFamily="34" charset="0"/>
                <a:cs typeface="Arial" pitchFamily="34" charset="0"/>
              </a:rPr>
              <a:t>of African </a:t>
            </a:r>
            <a:r>
              <a:rPr lang="en-US" sz="2000" dirty="0">
                <a:latin typeface="Arial" pitchFamily="34" charset="0"/>
                <a:cs typeface="Arial" pitchFamily="34" charset="0"/>
              </a:rPr>
              <a:t>and Indian origin and crossing </a:t>
            </a:r>
            <a:r>
              <a:rPr lang="en-US" sz="2000" dirty="0" smtClean="0">
                <a:latin typeface="Arial" pitchFamily="34" charset="0"/>
                <a:cs typeface="Arial" pitchFamily="34" charset="0"/>
              </a:rPr>
              <a:t>them with British does</a:t>
            </a:r>
          </a:p>
          <a:p>
            <a:pPr lvl="1">
              <a:lnSpc>
                <a:spcPts val="2200"/>
              </a:lnSpc>
            </a:pPr>
            <a:r>
              <a:rPr lang="en-US" sz="2000" dirty="0" smtClean="0">
                <a:latin typeface="Arial" pitchFamily="34" charset="0"/>
                <a:cs typeface="Arial" pitchFamily="34" charset="0"/>
              </a:rPr>
              <a:t>was </a:t>
            </a:r>
            <a:r>
              <a:rPr lang="en-US" sz="2000" dirty="0">
                <a:latin typeface="Arial" pitchFamily="34" charset="0"/>
                <a:cs typeface="Arial" pitchFamily="34" charset="0"/>
              </a:rPr>
              <a:t>introduced to the U.S. and Australia in the </a:t>
            </a:r>
            <a:r>
              <a:rPr lang="en-US" sz="2000" dirty="0" smtClean="0">
                <a:latin typeface="Arial" pitchFamily="34" charset="0"/>
                <a:cs typeface="Arial" pitchFamily="34" charset="0"/>
              </a:rPr>
              <a:t>1950s</a:t>
            </a:r>
          </a:p>
          <a:p>
            <a:pPr>
              <a:lnSpc>
                <a:spcPts val="2200"/>
              </a:lnSpc>
            </a:pPr>
            <a:r>
              <a:rPr lang="en-US" sz="2000" b="1" dirty="0" smtClean="0">
                <a:latin typeface="Arial" pitchFamily="34" charset="0"/>
                <a:cs typeface="Arial" pitchFamily="34" charset="0"/>
              </a:rPr>
              <a:t>Characteristics:</a:t>
            </a:r>
          </a:p>
          <a:p>
            <a:pPr lvl="1">
              <a:lnSpc>
                <a:spcPts val="2200"/>
              </a:lnSpc>
            </a:pPr>
            <a:r>
              <a:rPr lang="en-US" sz="2000" dirty="0" smtClean="0">
                <a:latin typeface="Arial" pitchFamily="34" charset="0"/>
                <a:cs typeface="Arial" pitchFamily="34" charset="0"/>
              </a:rPr>
              <a:t>large </a:t>
            </a:r>
            <a:r>
              <a:rPr lang="en-US" sz="2000" dirty="0" smtClean="0">
                <a:latin typeface="Arial" pitchFamily="34" charset="0"/>
                <a:cs typeface="Arial" pitchFamily="34" charset="0"/>
              </a:rPr>
              <a:t>goat with </a:t>
            </a:r>
            <a:r>
              <a:rPr lang="en-US" sz="2000" dirty="0" smtClean="0">
                <a:latin typeface="Arial" pitchFamily="34" charset="0"/>
                <a:cs typeface="Arial" pitchFamily="34" charset="0"/>
              </a:rPr>
              <a:t>short</a:t>
            </a:r>
            <a:r>
              <a:rPr lang="en-US" sz="2000" dirty="0">
                <a:latin typeface="Arial" pitchFamily="34" charset="0"/>
                <a:cs typeface="Arial" pitchFamily="34" charset="0"/>
              </a:rPr>
              <a:t>,</a:t>
            </a:r>
            <a:r>
              <a:rPr lang="en-US" sz="2000" dirty="0" smtClean="0">
                <a:latin typeface="Arial" pitchFamily="34" charset="0"/>
                <a:cs typeface="Arial" pitchFamily="34" charset="0"/>
              </a:rPr>
              <a:t> </a:t>
            </a:r>
            <a:r>
              <a:rPr lang="en-US" sz="2000" dirty="0">
                <a:latin typeface="Arial" pitchFamily="34" charset="0"/>
                <a:cs typeface="Arial" pitchFamily="34" charset="0"/>
              </a:rPr>
              <a:t>sleek hair and </a:t>
            </a:r>
            <a:r>
              <a:rPr lang="en-US" sz="2000" dirty="0" smtClean="0">
                <a:latin typeface="Arial" pitchFamily="34" charset="0"/>
                <a:cs typeface="Arial" pitchFamily="34" charset="0"/>
              </a:rPr>
              <a:t>comes </a:t>
            </a:r>
            <a:r>
              <a:rPr lang="en-US" sz="2000" dirty="0">
                <a:latin typeface="Arial" pitchFamily="34" charset="0"/>
                <a:cs typeface="Arial" pitchFamily="34" charset="0"/>
              </a:rPr>
              <a:t>in a variety of </a:t>
            </a:r>
            <a:r>
              <a:rPr lang="en-US" sz="2000" dirty="0" smtClean="0">
                <a:latin typeface="Arial" pitchFamily="34" charset="0"/>
                <a:cs typeface="Arial" pitchFamily="34" charset="0"/>
              </a:rPr>
              <a:t>colors</a:t>
            </a: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very large drooping ears and a roman </a:t>
            </a:r>
            <a:r>
              <a:rPr lang="en-US" sz="2000" dirty="0" smtClean="0">
                <a:latin typeface="Arial" pitchFamily="34" charset="0"/>
                <a:cs typeface="Arial" pitchFamily="34" charset="0"/>
              </a:rPr>
              <a:t>nose</a:t>
            </a:r>
          </a:p>
          <a:p>
            <a:pPr lvl="1">
              <a:lnSpc>
                <a:spcPts val="2200"/>
              </a:lnSpc>
            </a:pPr>
            <a:r>
              <a:rPr lang="en-US" sz="2000" dirty="0" smtClean="0">
                <a:latin typeface="Arial" pitchFamily="34" charset="0"/>
                <a:cs typeface="Arial" pitchFamily="34" charset="0"/>
              </a:rPr>
              <a:t>generally polled</a:t>
            </a:r>
          </a:p>
        </p:txBody>
      </p:sp>
      <p:pic>
        <p:nvPicPr>
          <p:cNvPr id="84994" name="Picture 2" descr="J:\Livestock Breed ID\animal pictures\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6167" y="233363"/>
            <a:ext cx="3509752" cy="23500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435192" y="2631868"/>
            <a:ext cx="4512426" cy="450959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000" b="1" dirty="0" smtClean="0">
                <a:latin typeface="Arial" pitchFamily="34" charset="0"/>
                <a:cs typeface="Arial" pitchFamily="34" charset="0"/>
              </a:rPr>
              <a:t>Usage: </a:t>
            </a:r>
          </a:p>
          <a:p>
            <a:pPr lvl="1">
              <a:spcBef>
                <a:spcPts val="0"/>
              </a:spcBef>
            </a:pPr>
            <a:r>
              <a:rPr lang="en-US" sz="2000" dirty="0" smtClean="0">
                <a:latin typeface="Arial" pitchFamily="34" charset="0"/>
                <a:cs typeface="Arial" pitchFamily="34" charset="0"/>
              </a:rPr>
              <a:t>used for meat, hide and milk; milks less than the Swiss breeds and has a shorter lactation period, but a higher milk fat content (4-5 percent)</a:t>
            </a:r>
          </a:p>
          <a:p>
            <a:pPr lvl="1">
              <a:spcBef>
                <a:spcPts val="0"/>
              </a:spcBef>
            </a:pPr>
            <a:r>
              <a:rPr lang="en-US" sz="2000" dirty="0" smtClean="0">
                <a:latin typeface="Arial" pitchFamily="34" charset="0"/>
                <a:cs typeface="Arial" pitchFamily="34" charset="0"/>
              </a:rPr>
              <a:t>has a larger breeding season than Swiss breeds, therefore can produce milk year-round</a:t>
            </a:r>
          </a:p>
          <a:p>
            <a:pPr lvl="1">
              <a:spcBef>
                <a:spcPts val="0"/>
              </a:spcBef>
            </a:pPr>
            <a:r>
              <a:rPr lang="en-US" sz="2000" dirty="0" smtClean="0">
                <a:latin typeface="Arial" pitchFamily="34" charset="0"/>
                <a:cs typeface="Arial" pitchFamily="34" charset="0"/>
              </a:rPr>
              <a:t>well suited to hot climates and has been used to upgrade breeding programs in tropical climates </a:t>
            </a:r>
          </a:p>
        </p:txBody>
      </p:sp>
    </p:spTree>
    <p:extLst>
      <p:ext uri="{BB962C8B-B14F-4D97-AF65-F5344CB8AC3E}">
        <p14:creationId xmlns:p14="http://schemas.microsoft.com/office/powerpoint/2010/main" val="37316888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4</a:t>
            </a:fld>
            <a:endParaRPr lang="en-US" dirty="0"/>
          </a:p>
        </p:txBody>
      </p:sp>
      <p:sp>
        <p:nvSpPr>
          <p:cNvPr id="2" name="Title 1"/>
          <p:cNvSpPr>
            <a:spLocks noGrp="1"/>
          </p:cNvSpPr>
          <p:nvPr>
            <p:ph type="title" idx="4294967295"/>
          </p:nvPr>
        </p:nvSpPr>
        <p:spPr>
          <a:xfrm>
            <a:off x="466344" y="265240"/>
            <a:ext cx="4862372" cy="752475"/>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Angora</a:t>
            </a:r>
            <a:r>
              <a:rPr lang="en-US" b="1" i="1" dirty="0"/>
              <a:t> </a:t>
            </a:r>
            <a:endParaRPr lang="en-US" dirty="0"/>
          </a:p>
        </p:txBody>
      </p:sp>
      <p:sp>
        <p:nvSpPr>
          <p:cNvPr id="3" name="Content Placeholder 2"/>
          <p:cNvSpPr>
            <a:spLocks noGrp="1"/>
          </p:cNvSpPr>
          <p:nvPr>
            <p:ph idx="4294967295"/>
          </p:nvPr>
        </p:nvSpPr>
        <p:spPr>
          <a:xfrm>
            <a:off x="457200" y="2612588"/>
            <a:ext cx="8229600" cy="4245412"/>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Turkey</a:t>
            </a:r>
          </a:p>
          <a:p>
            <a:pPr lvl="1">
              <a:lnSpc>
                <a:spcPts val="2200"/>
              </a:lnSpc>
            </a:pPr>
            <a:r>
              <a:rPr lang="en-US" sz="2000" dirty="0" smtClean="0">
                <a:latin typeface="Arial" pitchFamily="34" charset="0"/>
                <a:cs typeface="Arial" pitchFamily="34" charset="0"/>
              </a:rPr>
              <a:t>introduced </a:t>
            </a:r>
            <a:r>
              <a:rPr lang="en-US" sz="2000" dirty="0">
                <a:latin typeface="Arial" pitchFamily="34" charset="0"/>
                <a:cs typeface="Arial" pitchFamily="34" charset="0"/>
              </a:rPr>
              <a:t>to </a:t>
            </a:r>
            <a:r>
              <a:rPr lang="en-US" sz="2000" dirty="0" smtClean="0">
                <a:latin typeface="Arial" pitchFamily="34" charset="0"/>
                <a:cs typeface="Arial" pitchFamily="34" charset="0"/>
              </a:rPr>
              <a:t>Australia from France in </a:t>
            </a:r>
            <a:r>
              <a:rPr lang="en-US" sz="2000" dirty="0">
                <a:latin typeface="Arial" pitchFamily="34" charset="0"/>
                <a:cs typeface="Arial" pitchFamily="34" charset="0"/>
              </a:rPr>
              <a:t>the </a:t>
            </a:r>
            <a:r>
              <a:rPr lang="en-US" sz="2000" dirty="0" smtClean="0">
                <a:latin typeface="Arial" pitchFamily="34" charset="0"/>
                <a:cs typeface="Arial" pitchFamily="34" charset="0"/>
              </a:rPr>
              <a:t>1830s</a:t>
            </a:r>
          </a:p>
          <a:p>
            <a:pPr lvl="1">
              <a:lnSpc>
                <a:spcPts val="2200"/>
              </a:lnSpc>
            </a:pPr>
            <a:r>
              <a:rPr lang="en-US" sz="2000" dirty="0" smtClean="0">
                <a:latin typeface="Arial" pitchFamily="34" charset="0"/>
                <a:cs typeface="Arial" pitchFamily="34" charset="0"/>
              </a:rPr>
              <a:t>in </a:t>
            </a:r>
            <a:r>
              <a:rPr lang="en-US" sz="2000" dirty="0">
                <a:latin typeface="Arial" pitchFamily="34" charset="0"/>
                <a:cs typeface="Arial" pitchFamily="34" charset="0"/>
              </a:rPr>
              <a:t>the </a:t>
            </a:r>
            <a:r>
              <a:rPr lang="en-US" sz="2000" dirty="0" smtClean="0">
                <a:latin typeface="Arial" pitchFamily="34" charset="0"/>
                <a:cs typeface="Arial" pitchFamily="34" charset="0"/>
              </a:rPr>
              <a:t>early 1900s</a:t>
            </a:r>
            <a:r>
              <a:rPr lang="en-US" sz="2000" dirty="0">
                <a:latin typeface="Arial" pitchFamily="34" charset="0"/>
                <a:cs typeface="Arial" pitchFamily="34" charset="0"/>
              </a:rPr>
              <a:t>, Merino wool </a:t>
            </a:r>
            <a:r>
              <a:rPr lang="en-US" sz="2000" dirty="0" smtClean="0">
                <a:latin typeface="Arial" pitchFamily="34" charset="0"/>
                <a:cs typeface="Arial" pitchFamily="34" charset="0"/>
              </a:rPr>
              <a:t>gained popularity resulting </a:t>
            </a:r>
            <a:r>
              <a:rPr lang="en-US" sz="2000" dirty="0">
                <a:latin typeface="Arial" pitchFamily="34" charset="0"/>
                <a:cs typeface="Arial" pitchFamily="34" charset="0"/>
              </a:rPr>
              <a:t>in a</a:t>
            </a:r>
            <a:r>
              <a:rPr lang="en-US" sz="2000" dirty="0" smtClean="0">
                <a:latin typeface="Arial" pitchFamily="34" charset="0"/>
                <a:cs typeface="Arial" pitchFamily="34" charset="0"/>
              </a:rPr>
              <a:t> decline</a:t>
            </a:r>
          </a:p>
          <a:p>
            <a:pPr lvl="1">
              <a:lnSpc>
                <a:spcPts val="2200"/>
              </a:lnSpc>
            </a:pPr>
            <a:r>
              <a:rPr lang="en-US" sz="2000" dirty="0" smtClean="0">
                <a:latin typeface="Arial" pitchFamily="34" charset="0"/>
                <a:cs typeface="Arial" pitchFamily="34" charset="0"/>
              </a:rPr>
              <a:t>was brought back </a:t>
            </a:r>
            <a:r>
              <a:rPr lang="en-US" sz="2000" dirty="0">
                <a:latin typeface="Arial" pitchFamily="34" charset="0"/>
                <a:cs typeface="Arial" pitchFamily="34" charset="0"/>
              </a:rPr>
              <a:t>in favor with </a:t>
            </a:r>
            <a:r>
              <a:rPr lang="en-US" sz="2000" dirty="0" smtClean="0">
                <a:latin typeface="Arial" pitchFamily="34" charset="0"/>
                <a:cs typeface="Arial" pitchFamily="34" charset="0"/>
              </a:rPr>
              <a:t>producers in the 1970s </a:t>
            </a:r>
          </a:p>
          <a:p>
            <a:pPr>
              <a:lnSpc>
                <a:spcPts val="22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white </a:t>
            </a:r>
            <a:r>
              <a:rPr lang="en-US" sz="2000" dirty="0">
                <a:latin typeface="Arial" pitchFamily="34" charset="0"/>
                <a:cs typeface="Arial" pitchFamily="34" charset="0"/>
              </a:rPr>
              <a:t>with pink skin and long curly hair which stops at the </a:t>
            </a:r>
            <a:r>
              <a:rPr lang="en-US" sz="2000" dirty="0" smtClean="0">
                <a:latin typeface="Arial" pitchFamily="34" charset="0"/>
                <a:cs typeface="Arial" pitchFamily="34" charset="0"/>
              </a:rPr>
              <a:t>knee; faces </a:t>
            </a:r>
            <a:r>
              <a:rPr lang="en-US" sz="2000" dirty="0">
                <a:latin typeface="Arial" pitchFamily="34" charset="0"/>
                <a:cs typeface="Arial" pitchFamily="34" charset="0"/>
              </a:rPr>
              <a:t>have short white </a:t>
            </a:r>
            <a:r>
              <a:rPr lang="en-US" sz="2000" dirty="0" smtClean="0">
                <a:latin typeface="Arial" pitchFamily="34" charset="0"/>
                <a:cs typeface="Arial" pitchFamily="34" charset="0"/>
              </a:rPr>
              <a:t>hair; horned</a:t>
            </a:r>
            <a:endParaRPr lang="en-US" sz="2000" dirty="0" smtClean="0">
              <a:latin typeface="Arial" pitchFamily="34" charset="0"/>
              <a:cs typeface="Arial" pitchFamily="34" charset="0"/>
            </a:endParaRPr>
          </a:p>
          <a:p>
            <a:pPr>
              <a:lnSpc>
                <a:spcPts val="2200"/>
              </a:lnSpc>
            </a:pPr>
            <a:r>
              <a:rPr lang="en-US" sz="2000" b="1" dirty="0">
                <a:latin typeface="Arial" pitchFamily="34" charset="0"/>
                <a:cs typeface="Arial" pitchFamily="34" charset="0"/>
              </a:rPr>
              <a:t>Usage: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used </a:t>
            </a:r>
            <a:r>
              <a:rPr lang="en-US" sz="2000" dirty="0">
                <a:latin typeface="Arial" pitchFamily="34" charset="0"/>
                <a:cs typeface="Arial" pitchFamily="34" charset="0"/>
              </a:rPr>
              <a:t>for the production of mohair, </a:t>
            </a:r>
            <a:r>
              <a:rPr lang="en-US" sz="2000" dirty="0" smtClean="0">
                <a:latin typeface="Arial" pitchFamily="34" charset="0"/>
                <a:cs typeface="Arial" pitchFamily="34" charset="0"/>
              </a:rPr>
              <a:t>the </a:t>
            </a:r>
            <a:r>
              <a:rPr lang="en-US" sz="2000" dirty="0">
                <a:latin typeface="Arial" pitchFamily="34" charset="0"/>
                <a:cs typeface="Arial" pitchFamily="34" charset="0"/>
              </a:rPr>
              <a:t>fiber or hair of the </a:t>
            </a:r>
            <a:r>
              <a:rPr lang="en-US" sz="2000" dirty="0" smtClean="0">
                <a:latin typeface="Arial" pitchFamily="34" charset="0"/>
                <a:cs typeface="Arial" pitchFamily="34" charset="0"/>
              </a:rPr>
              <a:t>goat; it </a:t>
            </a:r>
            <a:r>
              <a:rPr lang="en-US" sz="2000" dirty="0">
                <a:latin typeface="Arial" pitchFamily="34" charset="0"/>
                <a:cs typeface="Arial" pitchFamily="34" charset="0"/>
              </a:rPr>
              <a:t>is long, soft and strong with a shiny </a:t>
            </a:r>
            <a:r>
              <a:rPr lang="en-US" sz="2000" dirty="0" smtClean="0">
                <a:latin typeface="Arial" pitchFamily="34" charset="0"/>
                <a:cs typeface="Arial" pitchFamily="34" charset="0"/>
              </a:rPr>
              <a:t>appearance</a:t>
            </a:r>
          </a:p>
          <a:p>
            <a:pPr lvl="1">
              <a:lnSpc>
                <a:spcPts val="2200"/>
              </a:lnSpc>
            </a:pPr>
            <a:r>
              <a:rPr lang="en-US" sz="2000" dirty="0" smtClean="0">
                <a:latin typeface="Arial" pitchFamily="34" charset="0"/>
                <a:cs typeface="Arial" pitchFamily="34" charset="0"/>
              </a:rPr>
              <a:t>mechanically </a:t>
            </a:r>
            <a:r>
              <a:rPr lang="en-US" sz="2000" dirty="0">
                <a:latin typeface="Arial" pitchFamily="34" charset="0"/>
                <a:cs typeface="Arial" pitchFamily="34" charset="0"/>
              </a:rPr>
              <a:t>shorn two </a:t>
            </a:r>
            <a:r>
              <a:rPr lang="en-US" sz="2000" dirty="0" smtClean="0">
                <a:latin typeface="Arial" pitchFamily="34" charset="0"/>
                <a:cs typeface="Arial" pitchFamily="34" charset="0"/>
              </a:rPr>
              <a:t>times per year; an adult </a:t>
            </a:r>
            <a:r>
              <a:rPr lang="en-US" sz="2000" dirty="0">
                <a:latin typeface="Arial" pitchFamily="34" charset="0"/>
                <a:cs typeface="Arial" pitchFamily="34" charset="0"/>
              </a:rPr>
              <a:t>produces on the average 3.5 kg </a:t>
            </a:r>
            <a:r>
              <a:rPr lang="en-US" sz="2000" dirty="0" smtClean="0">
                <a:latin typeface="Arial" pitchFamily="34" charset="0"/>
                <a:cs typeface="Arial" pitchFamily="34" charset="0"/>
              </a:rPr>
              <a:t>of mohair </a:t>
            </a:r>
            <a:r>
              <a:rPr lang="en-US" sz="2000" dirty="0">
                <a:latin typeface="Arial" pitchFamily="34" charset="0"/>
                <a:cs typeface="Arial" pitchFamily="34" charset="0"/>
              </a:rPr>
              <a:t>per </a:t>
            </a:r>
            <a:r>
              <a:rPr lang="en-US" sz="2000" dirty="0" smtClean="0">
                <a:latin typeface="Arial" pitchFamily="34" charset="0"/>
                <a:cs typeface="Arial" pitchFamily="34" charset="0"/>
              </a:rPr>
              <a:t>year</a:t>
            </a:r>
          </a:p>
          <a:p>
            <a:endParaRPr lang="en-US" sz="2400" dirty="0"/>
          </a:p>
        </p:txBody>
      </p:sp>
      <p:pic>
        <p:nvPicPr>
          <p:cNvPr id="86018" name="Picture 2" descr="J:\Livestock Breed ID\animal pictures\08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8716" y="232862"/>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0416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5</a:t>
            </a:fld>
            <a:endParaRPr lang="en-US" dirty="0"/>
          </a:p>
        </p:txBody>
      </p:sp>
      <p:sp>
        <p:nvSpPr>
          <p:cNvPr id="2" name="Title 1"/>
          <p:cNvSpPr>
            <a:spLocks noGrp="1"/>
          </p:cNvSpPr>
          <p:nvPr>
            <p:ph type="title" idx="4294967295"/>
          </p:nvPr>
        </p:nvSpPr>
        <p:spPr>
          <a:xfrm>
            <a:off x="457200" y="541338"/>
            <a:ext cx="4858098" cy="752475"/>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Australian</a:t>
            </a:r>
            <a:r>
              <a:rPr lang="en-US" b="1" i="1" dirty="0"/>
              <a:t> </a:t>
            </a:r>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Goat</a:t>
            </a:r>
            <a:r>
              <a:rPr lang="en-US" b="1" i="1" dirty="0"/>
              <a:t> </a:t>
            </a:r>
            <a:endParaRPr lang="en-US" dirty="0"/>
          </a:p>
        </p:txBody>
      </p:sp>
      <p:sp>
        <p:nvSpPr>
          <p:cNvPr id="3" name="Content Placeholder 2"/>
          <p:cNvSpPr>
            <a:spLocks noGrp="1"/>
          </p:cNvSpPr>
          <p:nvPr>
            <p:ph idx="4294967295"/>
          </p:nvPr>
        </p:nvSpPr>
        <p:spPr>
          <a:xfrm>
            <a:off x="457200" y="2623970"/>
            <a:ext cx="4379976" cy="4426053"/>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been present </a:t>
            </a:r>
            <a:r>
              <a:rPr lang="en-US" sz="2000" dirty="0" smtClean="0">
                <a:latin typeface="Arial" pitchFamily="34" charset="0"/>
                <a:cs typeface="Arial" pitchFamily="34" charset="0"/>
              </a:rPr>
              <a:t>in Australia </a:t>
            </a:r>
            <a:r>
              <a:rPr lang="en-US" sz="2000" dirty="0">
                <a:latin typeface="Arial" pitchFamily="34" charset="0"/>
                <a:cs typeface="Arial" pitchFamily="34" charset="0"/>
              </a:rPr>
              <a:t>since the turn </a:t>
            </a:r>
            <a:r>
              <a:rPr lang="en-US" sz="2000" dirty="0" smtClean="0">
                <a:latin typeface="Arial" pitchFamily="34" charset="0"/>
                <a:cs typeface="Arial" pitchFamily="34" charset="0"/>
              </a:rPr>
              <a:t>of the century</a:t>
            </a:r>
          </a:p>
          <a:p>
            <a:pPr lvl="1">
              <a:lnSpc>
                <a:spcPts val="2200"/>
              </a:lnSpc>
            </a:pPr>
            <a:r>
              <a:rPr lang="en-US" sz="2000" dirty="0" smtClean="0">
                <a:latin typeface="Arial" pitchFamily="34" charset="0"/>
                <a:cs typeface="Arial" pitchFamily="34" charset="0"/>
              </a:rPr>
              <a:t>became </a:t>
            </a:r>
            <a:r>
              <a:rPr lang="en-US" sz="2000" dirty="0">
                <a:latin typeface="Arial" pitchFamily="34" charset="0"/>
                <a:cs typeface="Arial" pitchFamily="34" charset="0"/>
              </a:rPr>
              <a:t>prolific when flocks were abandoned due to drought or lack </a:t>
            </a:r>
            <a:r>
              <a:rPr lang="en-US" sz="2000" dirty="0" smtClean="0">
                <a:latin typeface="Arial" pitchFamily="34" charset="0"/>
                <a:cs typeface="Arial" pitchFamily="34" charset="0"/>
              </a:rPr>
              <a:t>of profit </a:t>
            </a:r>
            <a:r>
              <a:rPr lang="en-US" sz="2000" dirty="0">
                <a:latin typeface="Arial" pitchFamily="34" charset="0"/>
                <a:cs typeface="Arial" pitchFamily="34" charset="0"/>
              </a:rPr>
              <a:t>and </a:t>
            </a:r>
            <a:r>
              <a:rPr lang="en-US" sz="2000" dirty="0" smtClean="0">
                <a:latin typeface="Arial" pitchFamily="34" charset="0"/>
                <a:cs typeface="Arial" pitchFamily="34" charset="0"/>
              </a:rPr>
              <a:t>slowly </a:t>
            </a:r>
            <a:r>
              <a:rPr lang="en-US" sz="2000" dirty="0">
                <a:latin typeface="Arial" pitchFamily="34" charset="0"/>
                <a:cs typeface="Arial" pitchFamily="34" charset="0"/>
              </a:rPr>
              <a:t>built up </a:t>
            </a:r>
            <a:r>
              <a:rPr lang="en-US" sz="2000" dirty="0" smtClean="0">
                <a:latin typeface="Arial" pitchFamily="34" charset="0"/>
                <a:cs typeface="Arial" pitchFamily="34" charset="0"/>
              </a:rPr>
              <a:t>from escapees of shepherded flocks</a:t>
            </a:r>
            <a:endParaRPr lang="en-US" sz="2000" dirty="0">
              <a:latin typeface="Arial" pitchFamily="34" charset="0"/>
              <a:cs typeface="Arial" pitchFamily="34" charset="0"/>
            </a:endParaRPr>
          </a:p>
          <a:p>
            <a:pPr>
              <a:lnSpc>
                <a:spcPts val="22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environmentally </a:t>
            </a:r>
            <a:r>
              <a:rPr lang="en-US" sz="2000" dirty="0">
                <a:latin typeface="Arial" pitchFamily="34" charset="0"/>
                <a:cs typeface="Arial" pitchFamily="34" charset="0"/>
              </a:rPr>
              <a:t>adapted due to its need to survive in the </a:t>
            </a:r>
            <a:r>
              <a:rPr lang="en-US" sz="2000" dirty="0" smtClean="0">
                <a:latin typeface="Arial" pitchFamily="34" charset="0"/>
                <a:cs typeface="Arial" pitchFamily="34" charset="0"/>
              </a:rPr>
              <a:t>wild</a:t>
            </a: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been noted for its strong fiber and milk producing </a:t>
            </a:r>
            <a:r>
              <a:rPr lang="en-US" sz="2000" dirty="0" smtClean="0">
                <a:latin typeface="Arial" pitchFamily="34" charset="0"/>
                <a:cs typeface="Arial" pitchFamily="34" charset="0"/>
              </a:rPr>
              <a:t>ability</a:t>
            </a:r>
            <a:endParaRPr lang="en-US" sz="2000" dirty="0">
              <a:latin typeface="Arial" pitchFamily="34" charset="0"/>
              <a:cs typeface="Arial" pitchFamily="34" charset="0"/>
            </a:endParaRPr>
          </a:p>
        </p:txBody>
      </p:sp>
      <p:pic>
        <p:nvPicPr>
          <p:cNvPr id="87042" name="Picture 2" descr="J:\Livestock Breed ID\animal pictures\0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298" y="238530"/>
            <a:ext cx="3509752" cy="23500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919472" y="2623970"/>
            <a:ext cx="3767328" cy="423403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0"/>
              </a:spcBef>
            </a:pPr>
            <a:r>
              <a:rPr lang="en-US" sz="2000" b="1" dirty="0" smtClean="0">
                <a:latin typeface="Arial" pitchFamily="34" charset="0"/>
                <a:cs typeface="Arial" pitchFamily="34" charset="0"/>
              </a:rPr>
              <a:t>Usage: </a:t>
            </a:r>
          </a:p>
          <a:p>
            <a:pPr lvl="1">
              <a:spcBef>
                <a:spcPts val="0"/>
              </a:spcBef>
            </a:pPr>
            <a:r>
              <a:rPr lang="en-US" sz="2000" dirty="0" smtClean="0">
                <a:latin typeface="Arial" pitchFamily="34" charset="0"/>
                <a:cs typeface="Arial" pitchFamily="34" charset="0"/>
              </a:rPr>
              <a:t>used for meat production and as a base for developing cashmere, mohair and leather</a:t>
            </a:r>
          </a:p>
          <a:p>
            <a:pPr lvl="1">
              <a:spcBef>
                <a:spcPts val="0"/>
              </a:spcBef>
            </a:pPr>
            <a:r>
              <a:rPr lang="en-US" sz="2000" dirty="0" smtClean="0">
                <a:latin typeface="Arial" pitchFamily="34" charset="0"/>
                <a:cs typeface="Arial" pitchFamily="34" charset="0"/>
              </a:rPr>
              <a:t>used as recipients in ovum transplant programs</a:t>
            </a:r>
          </a:p>
          <a:p>
            <a:pPr lvl="1">
              <a:spcBef>
                <a:spcPts val="0"/>
              </a:spcBef>
            </a:pPr>
            <a:r>
              <a:rPr lang="en-US" sz="2000" dirty="0" smtClean="0">
                <a:latin typeface="Arial" pitchFamily="34" charset="0"/>
                <a:cs typeface="Arial" pitchFamily="34" charset="0"/>
              </a:rPr>
              <a:t>in mixed herd management to control weeds and brush in sheep herds</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123773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6</a:t>
            </a:fld>
            <a:endParaRPr lang="en-US" dirty="0"/>
          </a:p>
        </p:txBody>
      </p:sp>
      <p:sp>
        <p:nvSpPr>
          <p:cNvPr id="2" name="Title 1"/>
          <p:cNvSpPr>
            <a:spLocks noGrp="1"/>
          </p:cNvSpPr>
          <p:nvPr>
            <p:ph type="title" idx="4294967295"/>
          </p:nvPr>
        </p:nvSpPr>
        <p:spPr>
          <a:xfrm>
            <a:off x="466344" y="260414"/>
            <a:ext cx="4489450" cy="750887"/>
          </a:xfrm>
        </p:spPr>
        <p:txBody>
          <a:bodyPr>
            <a:noAutofit/>
          </a:bodyPr>
          <a:lstStyle/>
          <a:p>
            <a:r>
              <a:rPr lang="en-US"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Boer Goat </a:t>
            </a:r>
          </a:p>
        </p:txBody>
      </p:sp>
      <p:sp>
        <p:nvSpPr>
          <p:cNvPr id="3" name="Content Placeholder 2"/>
          <p:cNvSpPr>
            <a:spLocks noGrp="1"/>
          </p:cNvSpPr>
          <p:nvPr>
            <p:ph idx="4294967295"/>
          </p:nvPr>
        </p:nvSpPr>
        <p:spPr>
          <a:xfrm>
            <a:off x="466344" y="2633790"/>
            <a:ext cx="8229600" cy="4224210"/>
          </a:xfrm>
          <a:prstGeom prst="rect">
            <a:avLst/>
          </a:prstGeom>
        </p:spPr>
        <p:txBody>
          <a:bodyPr>
            <a:noAutofit/>
          </a:bodyPr>
          <a:lstStyle/>
          <a:p>
            <a:r>
              <a:rPr lang="en-US" sz="2000" b="1" dirty="0" smtClean="0">
                <a:latin typeface="Arial" pitchFamily="34" charset="0"/>
                <a:cs typeface="Arial" pitchFamily="34" charset="0"/>
              </a:rPr>
              <a:t>Origin: </a:t>
            </a:r>
          </a:p>
          <a:p>
            <a:pPr lvl="1"/>
            <a:r>
              <a:rPr lang="en-US" sz="2000" dirty="0" smtClean="0">
                <a:latin typeface="Arial" pitchFamily="34" charset="0"/>
                <a:cs typeface="Arial" pitchFamily="34" charset="0"/>
              </a:rPr>
              <a:t>unknown </a:t>
            </a:r>
          </a:p>
          <a:p>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r>
              <a:rPr lang="en-US" sz="2000" dirty="0" smtClean="0">
                <a:latin typeface="Arial" pitchFamily="34" charset="0"/>
                <a:cs typeface="Arial" pitchFamily="34" charset="0"/>
              </a:rPr>
              <a:t>low maintenance and hardy</a:t>
            </a:r>
          </a:p>
          <a:p>
            <a:pPr lvl="1"/>
            <a:r>
              <a:rPr lang="en-US" sz="2000" dirty="0" smtClean="0">
                <a:latin typeface="Arial" pitchFamily="34" charset="0"/>
                <a:cs typeface="Arial" pitchFamily="34" charset="0"/>
              </a:rPr>
              <a:t>well </a:t>
            </a:r>
            <a:r>
              <a:rPr lang="en-US" sz="2000" dirty="0">
                <a:latin typeface="Arial" pitchFamily="34" charset="0"/>
                <a:cs typeface="Arial" pitchFamily="34" charset="0"/>
              </a:rPr>
              <a:t>adapted to harsh conditions. </a:t>
            </a:r>
            <a:endParaRPr lang="en-US" sz="2000" dirty="0" smtClean="0">
              <a:latin typeface="Arial" pitchFamily="34" charset="0"/>
              <a:cs typeface="Arial" pitchFamily="34" charset="0"/>
            </a:endParaRPr>
          </a:p>
          <a:p>
            <a:pPr lvl="1"/>
            <a:r>
              <a:rPr lang="en-US" sz="2000" dirty="0" smtClean="0">
                <a:latin typeface="Arial" pitchFamily="34" charset="0"/>
                <a:cs typeface="Arial" pitchFamily="34" charset="0"/>
              </a:rPr>
              <a:t>generally have a white body and red head ranging from light brown to dark red</a:t>
            </a:r>
          </a:p>
          <a:p>
            <a:pPr lvl="1"/>
            <a:r>
              <a:rPr lang="en-US" sz="2000" dirty="0" smtClean="0">
                <a:latin typeface="Arial" pitchFamily="34" charset="0"/>
                <a:cs typeface="Arial" pitchFamily="34" charset="0"/>
              </a:rPr>
              <a:t>pigmentation suited to </a:t>
            </a:r>
            <a:r>
              <a:rPr lang="en-US" sz="2000" dirty="0">
                <a:latin typeface="Arial" pitchFamily="34" charset="0"/>
                <a:cs typeface="Arial" pitchFamily="34" charset="0"/>
              </a:rPr>
              <a:t>withstand brusque </a:t>
            </a:r>
            <a:r>
              <a:rPr lang="en-US" sz="2000" dirty="0" smtClean="0">
                <a:latin typeface="Arial" pitchFamily="34" charset="0"/>
                <a:cs typeface="Arial" pitchFamily="34" charset="0"/>
              </a:rPr>
              <a:t>conditions</a:t>
            </a:r>
          </a:p>
          <a:p>
            <a:r>
              <a:rPr lang="en-US" sz="2000" b="1" dirty="0">
                <a:latin typeface="Arial" pitchFamily="34" charset="0"/>
                <a:cs typeface="Arial" pitchFamily="34" charset="0"/>
              </a:rPr>
              <a:t>Usage: </a:t>
            </a:r>
            <a:endParaRPr lang="en-US" sz="2000" b="1" dirty="0" smtClean="0">
              <a:latin typeface="Arial" pitchFamily="34" charset="0"/>
              <a:cs typeface="Arial" pitchFamily="34" charset="0"/>
            </a:endParaRPr>
          </a:p>
          <a:p>
            <a:pPr lvl="1"/>
            <a:r>
              <a:rPr lang="en-US" sz="2000" dirty="0" smtClean="0">
                <a:latin typeface="Arial" pitchFamily="34" charset="0"/>
                <a:cs typeface="Arial" pitchFamily="34" charset="0"/>
              </a:rPr>
              <a:t>true </a:t>
            </a:r>
            <a:r>
              <a:rPr lang="en-US" sz="2000" dirty="0">
                <a:latin typeface="Arial" pitchFamily="34" charset="0"/>
                <a:cs typeface="Arial" pitchFamily="34" charset="0"/>
              </a:rPr>
              <a:t>meat </a:t>
            </a:r>
            <a:r>
              <a:rPr lang="en-US" sz="2000" dirty="0" smtClean="0">
                <a:latin typeface="Arial" pitchFamily="34" charset="0"/>
                <a:cs typeface="Arial" pitchFamily="34" charset="0"/>
              </a:rPr>
              <a:t>goat</a:t>
            </a:r>
          </a:p>
          <a:p>
            <a:pPr lvl="1"/>
            <a:r>
              <a:rPr lang="en-US" sz="2000" dirty="0" smtClean="0">
                <a:latin typeface="Arial" pitchFamily="34" charset="0"/>
                <a:cs typeface="Arial" pitchFamily="34" charset="0"/>
              </a:rPr>
              <a:t>weaning </a:t>
            </a:r>
            <a:r>
              <a:rPr lang="en-US" sz="2000" dirty="0">
                <a:latin typeface="Arial" pitchFamily="34" charset="0"/>
                <a:cs typeface="Arial" pitchFamily="34" charset="0"/>
              </a:rPr>
              <a:t>rates are </a:t>
            </a:r>
            <a:r>
              <a:rPr lang="en-US" sz="2000" dirty="0" smtClean="0">
                <a:latin typeface="Arial" pitchFamily="34" charset="0"/>
                <a:cs typeface="Arial" pitchFamily="34" charset="0"/>
              </a:rPr>
              <a:t>more than 160 percent</a:t>
            </a:r>
          </a:p>
          <a:p>
            <a:pPr lvl="1"/>
            <a:r>
              <a:rPr lang="en-US" sz="2000" dirty="0" smtClean="0">
                <a:latin typeface="Arial" pitchFamily="34" charset="0"/>
                <a:cs typeface="Arial" pitchFamily="34" charset="0"/>
              </a:rPr>
              <a:t>has </a:t>
            </a:r>
            <a:r>
              <a:rPr lang="en-US" sz="2000" dirty="0">
                <a:latin typeface="Arial" pitchFamily="34" charset="0"/>
                <a:cs typeface="Arial" pitchFamily="34" charset="0"/>
              </a:rPr>
              <a:t>been managed with cattle due to its </a:t>
            </a:r>
            <a:r>
              <a:rPr lang="en-US" sz="2000" dirty="0" smtClean="0">
                <a:latin typeface="Arial" pitchFamily="34" charset="0"/>
                <a:cs typeface="Arial" pitchFamily="34" charset="0"/>
              </a:rPr>
              <a:t>browsing </a:t>
            </a:r>
            <a:r>
              <a:rPr lang="en-US" sz="2000" dirty="0">
                <a:latin typeface="Arial" pitchFamily="34" charset="0"/>
                <a:cs typeface="Arial" pitchFamily="34" charset="0"/>
              </a:rPr>
              <a:t>ability and low impact on </a:t>
            </a:r>
            <a:r>
              <a:rPr lang="en-US" sz="2000" dirty="0" smtClean="0">
                <a:latin typeface="Arial" pitchFamily="34" charset="0"/>
                <a:cs typeface="Arial" pitchFamily="34" charset="0"/>
              </a:rPr>
              <a:t>grass</a:t>
            </a:r>
          </a:p>
        </p:txBody>
      </p:sp>
      <p:pic>
        <p:nvPicPr>
          <p:cNvPr id="88066" name="Picture 2" descr="J:\Livestock Breed ID\animal pictures\08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5929" y="223856"/>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043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7</a:t>
            </a:fld>
            <a:endParaRPr lang="en-US" dirty="0"/>
          </a:p>
        </p:txBody>
      </p:sp>
      <p:sp>
        <p:nvSpPr>
          <p:cNvPr id="2" name="Title 1"/>
          <p:cNvSpPr>
            <a:spLocks noGrp="1"/>
          </p:cNvSpPr>
          <p:nvPr>
            <p:ph type="title" idx="4294967295"/>
          </p:nvPr>
        </p:nvSpPr>
        <p:spPr>
          <a:xfrm>
            <a:off x="448056" y="617411"/>
            <a:ext cx="4892033" cy="750887"/>
          </a:xfrm>
        </p:spPr>
        <p:txBody>
          <a:bodyPr>
            <a:noAutofit/>
          </a:bodyPr>
          <a:lstStyle/>
          <a:p>
            <a:r>
              <a:rPr lang="en-US"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British </a:t>
            </a:r>
            <a: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r>
            <a:b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br>
            <a:r>
              <a:rPr lang="en-US" sz="6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Alpine </a:t>
            </a:r>
            <a:endParaRPr lang="en-US" sz="66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Content Placeholder 2"/>
          <p:cNvSpPr>
            <a:spLocks noGrp="1"/>
          </p:cNvSpPr>
          <p:nvPr>
            <p:ph idx="4294967295"/>
          </p:nvPr>
        </p:nvSpPr>
        <p:spPr>
          <a:xfrm>
            <a:off x="457200" y="2629220"/>
            <a:ext cx="8229600" cy="3640137"/>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England; </a:t>
            </a:r>
            <a:r>
              <a:rPr lang="en-US" sz="2000" dirty="0">
                <a:latin typeface="Arial" pitchFamily="34" charset="0"/>
                <a:cs typeface="Arial" pitchFamily="34" charset="0"/>
              </a:rPr>
              <a:t>breed was developed in </a:t>
            </a:r>
            <a:r>
              <a:rPr lang="en-US" sz="2000" dirty="0" smtClean="0">
                <a:latin typeface="Arial" pitchFamily="34" charset="0"/>
                <a:cs typeface="Arial" pitchFamily="34" charset="0"/>
              </a:rPr>
              <a:t>the </a:t>
            </a:r>
            <a:r>
              <a:rPr lang="en-US" sz="2000" dirty="0">
                <a:latin typeface="Arial" pitchFamily="34" charset="0"/>
                <a:cs typeface="Arial" pitchFamily="34" charset="0"/>
              </a:rPr>
              <a:t>early </a:t>
            </a:r>
            <a:r>
              <a:rPr lang="en-US" sz="2000" dirty="0" smtClean="0">
                <a:latin typeface="Arial" pitchFamily="34" charset="0"/>
                <a:cs typeface="Arial" pitchFamily="34" charset="0"/>
              </a:rPr>
              <a:t>1900s </a:t>
            </a:r>
          </a:p>
          <a:p>
            <a:pPr>
              <a:lnSpc>
                <a:spcPts val="22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large </a:t>
            </a:r>
            <a:r>
              <a:rPr lang="en-US" sz="2000" dirty="0">
                <a:latin typeface="Arial" pitchFamily="34" charset="0"/>
                <a:cs typeface="Arial" pitchFamily="34" charset="0"/>
              </a:rPr>
              <a:t>and </a:t>
            </a:r>
            <a:r>
              <a:rPr lang="en-US" sz="2000" dirty="0" smtClean="0">
                <a:latin typeface="Arial" pitchFamily="34" charset="0"/>
                <a:cs typeface="Arial" pitchFamily="34" charset="0"/>
              </a:rPr>
              <a:t>black </a:t>
            </a:r>
            <a:r>
              <a:rPr lang="en-US" sz="2000" dirty="0">
                <a:latin typeface="Arial" pitchFamily="34" charset="0"/>
                <a:cs typeface="Arial" pitchFamily="34" charset="0"/>
              </a:rPr>
              <a:t>with distinctive white </a:t>
            </a:r>
            <a:r>
              <a:rPr lang="en-US" sz="2000" dirty="0" smtClean="0">
                <a:latin typeface="Arial" pitchFamily="34" charset="0"/>
                <a:cs typeface="Arial" pitchFamily="34" charset="0"/>
              </a:rPr>
              <a:t>markings</a:t>
            </a:r>
          </a:p>
          <a:p>
            <a:pPr lvl="1">
              <a:lnSpc>
                <a:spcPts val="2200"/>
              </a:lnSpc>
            </a:pPr>
            <a:r>
              <a:rPr lang="en-US" sz="2000" dirty="0" smtClean="0">
                <a:latin typeface="Arial" pitchFamily="34" charset="0"/>
                <a:cs typeface="Arial" pitchFamily="34" charset="0"/>
              </a:rPr>
              <a:t>has </a:t>
            </a:r>
            <a:r>
              <a:rPr lang="en-US" sz="2000" dirty="0">
                <a:latin typeface="Arial" pitchFamily="34" charset="0"/>
                <a:cs typeface="Arial" pitchFamily="34" charset="0"/>
              </a:rPr>
              <a:t>white facial stripes </a:t>
            </a:r>
            <a:r>
              <a:rPr lang="en-US" sz="2000" dirty="0" smtClean="0">
                <a:latin typeface="Arial" pitchFamily="34" charset="0"/>
                <a:cs typeface="Arial" pitchFamily="34" charset="0"/>
              </a:rPr>
              <a:t>which </a:t>
            </a:r>
            <a:r>
              <a:rPr lang="en-US" sz="2000" dirty="0">
                <a:latin typeface="Arial" pitchFamily="34" charset="0"/>
                <a:cs typeface="Arial" pitchFamily="34" charset="0"/>
              </a:rPr>
              <a:t>start above the eyes and end at the muzzle and also white markings on the outside of the ears, on the inside and outside of the legs which extends to the trunk and </a:t>
            </a:r>
            <a:r>
              <a:rPr lang="en-US" sz="2000" dirty="0" smtClean="0">
                <a:latin typeface="Arial" pitchFamily="34" charset="0"/>
                <a:cs typeface="Arial" pitchFamily="34" charset="0"/>
              </a:rPr>
              <a:t>under </a:t>
            </a:r>
            <a:r>
              <a:rPr lang="en-US" sz="2000" dirty="0">
                <a:latin typeface="Arial" pitchFamily="34" charset="0"/>
                <a:cs typeface="Arial" pitchFamily="34" charset="0"/>
              </a:rPr>
              <a:t>the base of the </a:t>
            </a:r>
            <a:r>
              <a:rPr lang="en-US" sz="2000" dirty="0" smtClean="0">
                <a:latin typeface="Arial" pitchFamily="34" charset="0"/>
                <a:cs typeface="Arial" pitchFamily="34" charset="0"/>
              </a:rPr>
              <a:t>tail</a:t>
            </a:r>
          </a:p>
          <a:p>
            <a:pPr lvl="1">
              <a:lnSpc>
                <a:spcPts val="2200"/>
              </a:lnSpc>
            </a:pPr>
            <a:r>
              <a:rPr lang="en-US" sz="2000" dirty="0" smtClean="0">
                <a:latin typeface="Arial" pitchFamily="34" charset="0"/>
                <a:cs typeface="Arial" pitchFamily="34" charset="0"/>
              </a:rPr>
              <a:t>ears are </a:t>
            </a:r>
            <a:r>
              <a:rPr lang="en-US" sz="2000" dirty="0">
                <a:latin typeface="Arial" pitchFamily="34" charset="0"/>
                <a:cs typeface="Arial" pitchFamily="34" charset="0"/>
              </a:rPr>
              <a:t>erect and it is </a:t>
            </a:r>
            <a:r>
              <a:rPr lang="en-US" sz="2000" dirty="0" smtClean="0">
                <a:latin typeface="Arial" pitchFamily="34" charset="0"/>
                <a:cs typeface="Arial" pitchFamily="34" charset="0"/>
              </a:rPr>
              <a:t>polled</a:t>
            </a:r>
          </a:p>
          <a:p>
            <a:pPr lvl="1">
              <a:lnSpc>
                <a:spcPts val="2200"/>
              </a:lnSpc>
            </a:pPr>
            <a:r>
              <a:rPr lang="en-US" sz="2000" dirty="0" smtClean="0">
                <a:latin typeface="Arial" pitchFamily="34" charset="0"/>
                <a:cs typeface="Arial" pitchFamily="34" charset="0"/>
              </a:rPr>
              <a:t>buck </a:t>
            </a:r>
            <a:r>
              <a:rPr lang="en-US" sz="2000" dirty="0">
                <a:latin typeface="Arial" pitchFamily="34" charset="0"/>
                <a:cs typeface="Arial" pitchFamily="34" charset="0"/>
              </a:rPr>
              <a:t>generally has a longer hair coat than the </a:t>
            </a:r>
            <a:r>
              <a:rPr lang="en-US" sz="2000" dirty="0" smtClean="0">
                <a:latin typeface="Arial" pitchFamily="34" charset="0"/>
                <a:cs typeface="Arial" pitchFamily="34" charset="0"/>
              </a:rPr>
              <a:t>doe</a:t>
            </a:r>
          </a:p>
          <a:p>
            <a:pPr>
              <a:lnSpc>
                <a:spcPts val="2200"/>
              </a:lnSpc>
            </a:pPr>
            <a:r>
              <a:rPr lang="en-US" sz="2000" b="1" dirty="0">
                <a:latin typeface="Arial" pitchFamily="34" charset="0"/>
                <a:cs typeface="Arial" pitchFamily="34" charset="0"/>
              </a:rPr>
              <a:t>Usage: </a:t>
            </a:r>
            <a:endParaRPr lang="en-US" sz="2000" b="1" dirty="0" smtClean="0">
              <a:latin typeface="Arial" pitchFamily="34" charset="0"/>
              <a:cs typeface="Arial" pitchFamily="34" charset="0"/>
            </a:endParaRPr>
          </a:p>
          <a:p>
            <a:pPr lvl="1">
              <a:lnSpc>
                <a:spcPts val="2200"/>
              </a:lnSpc>
            </a:pPr>
            <a:r>
              <a:rPr lang="en-US" sz="2000" dirty="0">
                <a:latin typeface="Arial" pitchFamily="34" charset="0"/>
                <a:cs typeface="Arial" pitchFamily="34" charset="0"/>
              </a:rPr>
              <a:t>u</a:t>
            </a:r>
            <a:r>
              <a:rPr lang="en-US" sz="2000" dirty="0" smtClean="0">
                <a:latin typeface="Arial" pitchFamily="34" charset="0"/>
                <a:cs typeface="Arial" pitchFamily="34" charset="0"/>
              </a:rPr>
              <a:t>sed </a:t>
            </a:r>
            <a:r>
              <a:rPr lang="en-US" sz="2000" dirty="0">
                <a:latin typeface="Arial" pitchFamily="34" charset="0"/>
                <a:cs typeface="Arial" pitchFamily="34" charset="0"/>
              </a:rPr>
              <a:t>mainly as a dairy </a:t>
            </a:r>
            <a:r>
              <a:rPr lang="en-US" sz="2000" dirty="0" smtClean="0">
                <a:latin typeface="Arial" pitchFamily="34" charset="0"/>
                <a:cs typeface="Arial" pitchFamily="34" charset="0"/>
              </a:rPr>
              <a:t>goat; </a:t>
            </a:r>
            <a:r>
              <a:rPr lang="en-US" sz="2000" dirty="0">
                <a:latin typeface="Arial" pitchFamily="34" charset="0"/>
                <a:cs typeface="Arial" pitchFamily="34" charset="0"/>
              </a:rPr>
              <a:t>moderate to heavy milk producer </a:t>
            </a:r>
            <a:r>
              <a:rPr lang="en-US" sz="2000" dirty="0" smtClean="0">
                <a:latin typeface="Arial" pitchFamily="34" charset="0"/>
                <a:cs typeface="Arial" pitchFamily="34" charset="0"/>
              </a:rPr>
              <a:t>known </a:t>
            </a:r>
            <a:r>
              <a:rPr lang="en-US" sz="2000" dirty="0">
                <a:latin typeface="Arial" pitchFamily="34" charset="0"/>
                <a:cs typeface="Arial" pitchFamily="34" charset="0"/>
              </a:rPr>
              <a:t>for its winter milking ability and extended lactation </a:t>
            </a:r>
            <a:r>
              <a:rPr lang="en-US" sz="2000" dirty="0" smtClean="0">
                <a:latin typeface="Arial" pitchFamily="34" charset="0"/>
                <a:cs typeface="Arial" pitchFamily="34" charset="0"/>
              </a:rPr>
              <a:t>period</a:t>
            </a:r>
          </a:p>
          <a:p>
            <a:pPr lvl="1">
              <a:lnSpc>
                <a:spcPts val="2200"/>
              </a:lnSpc>
            </a:pPr>
            <a:r>
              <a:rPr lang="en-US" sz="2000" dirty="0" smtClean="0">
                <a:latin typeface="Arial" pitchFamily="34" charset="0"/>
                <a:cs typeface="Arial" pitchFamily="34" charset="0"/>
              </a:rPr>
              <a:t>It </a:t>
            </a:r>
            <a:r>
              <a:rPr lang="en-US" sz="2000" dirty="0">
                <a:latin typeface="Arial" pitchFamily="34" charset="0"/>
                <a:cs typeface="Arial" pitchFamily="34" charset="0"/>
              </a:rPr>
              <a:t>fairs best in </a:t>
            </a:r>
            <a:r>
              <a:rPr lang="en-US" sz="2000" dirty="0" smtClean="0">
                <a:latin typeface="Arial" pitchFamily="34" charset="0"/>
                <a:cs typeface="Arial" pitchFamily="34" charset="0"/>
              </a:rPr>
              <a:t>temperate climates</a:t>
            </a:r>
          </a:p>
          <a:p>
            <a:pPr>
              <a:lnSpc>
                <a:spcPts val="2100"/>
              </a:lnSpc>
            </a:pPr>
            <a:endParaRPr lang="en-US" sz="2000" dirty="0"/>
          </a:p>
        </p:txBody>
      </p:sp>
      <p:pic>
        <p:nvPicPr>
          <p:cNvPr id="89090" name="Picture 2" descr="J:\Livestock Breed ID\animal pictures\08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089" y="233555"/>
            <a:ext cx="3509752"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277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8</a:t>
            </a:fld>
            <a:endParaRPr lang="en-US" dirty="0"/>
          </a:p>
        </p:txBody>
      </p:sp>
      <p:sp>
        <p:nvSpPr>
          <p:cNvPr id="2" name="Title 1"/>
          <p:cNvSpPr>
            <a:spLocks noGrp="1"/>
          </p:cNvSpPr>
          <p:nvPr>
            <p:ph type="title" idx="4294967295"/>
          </p:nvPr>
        </p:nvSpPr>
        <p:spPr>
          <a:xfrm>
            <a:off x="466344" y="264351"/>
            <a:ext cx="4489450" cy="750887"/>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Cashmere</a:t>
            </a:r>
            <a:r>
              <a:rPr lang="en-US" b="1" i="1" dirty="0"/>
              <a:t> </a:t>
            </a:r>
            <a:endParaRPr lang="en-US" dirty="0"/>
          </a:p>
        </p:txBody>
      </p:sp>
      <p:sp>
        <p:nvSpPr>
          <p:cNvPr id="3" name="Content Placeholder 2"/>
          <p:cNvSpPr>
            <a:spLocks noGrp="1"/>
          </p:cNvSpPr>
          <p:nvPr>
            <p:ph idx="4294967295"/>
          </p:nvPr>
        </p:nvSpPr>
        <p:spPr>
          <a:xfrm>
            <a:off x="466345" y="2624773"/>
            <a:ext cx="4105656" cy="3640137"/>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India; named </a:t>
            </a:r>
            <a:r>
              <a:rPr lang="en-US" sz="2000" dirty="0">
                <a:latin typeface="Arial" pitchFamily="34" charset="0"/>
                <a:cs typeface="Arial" pitchFamily="34" charset="0"/>
              </a:rPr>
              <a:t>after the Indian state </a:t>
            </a:r>
            <a:r>
              <a:rPr lang="en-US" sz="2000" dirty="0" smtClean="0">
                <a:latin typeface="Arial" pitchFamily="34" charset="0"/>
                <a:cs typeface="Arial" pitchFamily="34" charset="0"/>
              </a:rPr>
              <a:t>of Cashmere</a:t>
            </a:r>
          </a:p>
          <a:p>
            <a:pPr lvl="1">
              <a:lnSpc>
                <a:spcPts val="2200"/>
              </a:lnSpc>
            </a:pPr>
            <a:r>
              <a:rPr lang="en-US" sz="2000" dirty="0" smtClean="0">
                <a:latin typeface="Arial" pitchFamily="34" charset="0"/>
                <a:cs typeface="Arial" pitchFamily="34" charset="0"/>
              </a:rPr>
              <a:t>can </a:t>
            </a:r>
            <a:r>
              <a:rPr lang="en-US" sz="2000" dirty="0">
                <a:latin typeface="Arial" pitchFamily="34" charset="0"/>
                <a:cs typeface="Arial" pitchFamily="34" charset="0"/>
              </a:rPr>
              <a:t>be found naturally in </a:t>
            </a:r>
            <a:r>
              <a:rPr lang="en-US" sz="2000" dirty="0" smtClean="0">
                <a:latin typeface="Arial" pitchFamily="34" charset="0"/>
                <a:cs typeface="Arial" pitchFamily="34" charset="0"/>
              </a:rPr>
              <a:t>Mongolia, </a:t>
            </a:r>
            <a:r>
              <a:rPr lang="en-US" sz="2000" dirty="0">
                <a:latin typeface="Arial" pitchFamily="34" charset="0"/>
                <a:cs typeface="Arial" pitchFamily="34" charset="0"/>
              </a:rPr>
              <a:t>Tibet, Northern India and Western </a:t>
            </a:r>
            <a:r>
              <a:rPr lang="en-US" sz="2000" dirty="0" smtClean="0">
                <a:latin typeface="Arial" pitchFamily="34" charset="0"/>
                <a:cs typeface="Arial" pitchFamily="34" charset="0"/>
              </a:rPr>
              <a:t>China</a:t>
            </a:r>
          </a:p>
          <a:p>
            <a:pPr lvl="1">
              <a:lnSpc>
                <a:spcPts val="2200"/>
              </a:lnSpc>
            </a:pPr>
            <a:r>
              <a:rPr lang="en-US" sz="2000" dirty="0" smtClean="0">
                <a:latin typeface="Arial" pitchFamily="34" charset="0"/>
                <a:cs typeface="Arial" pitchFamily="34" charset="0"/>
              </a:rPr>
              <a:t>were imported </a:t>
            </a:r>
            <a:r>
              <a:rPr lang="en-US" sz="2000" dirty="0">
                <a:latin typeface="Arial" pitchFamily="34" charset="0"/>
                <a:cs typeface="Arial" pitchFamily="34" charset="0"/>
              </a:rPr>
              <a:t>to the U. S. in </a:t>
            </a:r>
            <a:r>
              <a:rPr lang="en-US" sz="2000" dirty="0" smtClean="0">
                <a:latin typeface="Arial" pitchFamily="34" charset="0"/>
                <a:cs typeface="Arial" pitchFamily="34" charset="0"/>
              </a:rPr>
              <a:t>1990</a:t>
            </a:r>
          </a:p>
          <a:p>
            <a:pPr>
              <a:lnSpc>
                <a:spcPts val="2200"/>
              </a:lnSpc>
            </a:pPr>
            <a:r>
              <a:rPr lang="en-US" sz="2000" b="1" dirty="0">
                <a:latin typeface="Arial" pitchFamily="34" charset="0"/>
                <a:cs typeface="Arial" pitchFamily="34" charset="0"/>
              </a:rPr>
              <a:t>Characteristics: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hardy </a:t>
            </a:r>
            <a:r>
              <a:rPr lang="en-US" sz="2000" dirty="0">
                <a:latin typeface="Arial" pitchFamily="34" charset="0"/>
                <a:cs typeface="Arial" pitchFamily="34" charset="0"/>
              </a:rPr>
              <a:t>with many feral flocks still roaming in the areas </a:t>
            </a:r>
            <a:r>
              <a:rPr lang="en-US" sz="2000" dirty="0" smtClean="0">
                <a:latin typeface="Arial" pitchFamily="34" charset="0"/>
                <a:cs typeface="Arial" pitchFamily="34" charset="0"/>
              </a:rPr>
              <a:t>mentioned</a:t>
            </a:r>
          </a:p>
          <a:p>
            <a:pPr lvl="1">
              <a:lnSpc>
                <a:spcPts val="2200"/>
              </a:lnSpc>
            </a:pPr>
            <a:r>
              <a:rPr lang="en-US" sz="2000" dirty="0" smtClean="0">
                <a:latin typeface="Arial" pitchFamily="34" charset="0"/>
                <a:cs typeface="Arial" pitchFamily="34" charset="0"/>
              </a:rPr>
              <a:t>is </a:t>
            </a:r>
            <a:r>
              <a:rPr lang="en-US" sz="2000" dirty="0">
                <a:latin typeface="Arial" pitchFamily="34" charset="0"/>
                <a:cs typeface="Arial" pitchFamily="34" charset="0"/>
              </a:rPr>
              <a:t>horned and sheds its warm coat in the </a:t>
            </a:r>
            <a:r>
              <a:rPr lang="en-US" sz="2000" dirty="0" smtClean="0">
                <a:latin typeface="Arial" pitchFamily="34" charset="0"/>
                <a:cs typeface="Arial" pitchFamily="34" charset="0"/>
              </a:rPr>
              <a:t>spring</a:t>
            </a:r>
            <a:endParaRPr lang="en-US" sz="2000" dirty="0"/>
          </a:p>
        </p:txBody>
      </p:sp>
      <p:pic>
        <p:nvPicPr>
          <p:cNvPr id="90114" name="Picture 2" descr="J:\Livestock Breed ID\animal pictures\0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7748" y="245867"/>
            <a:ext cx="3509752" cy="2350008"/>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572001" y="2637829"/>
            <a:ext cx="4114799" cy="364030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2200"/>
              </a:lnSpc>
            </a:pPr>
            <a:r>
              <a:rPr lang="en-US" sz="2000" b="1" dirty="0" smtClean="0">
                <a:latin typeface="Arial" pitchFamily="34" charset="0"/>
                <a:cs typeface="Arial" pitchFamily="34" charset="0"/>
              </a:rPr>
              <a:t>Usage: </a:t>
            </a:r>
          </a:p>
          <a:p>
            <a:pPr lvl="1">
              <a:lnSpc>
                <a:spcPts val="2200"/>
              </a:lnSpc>
            </a:pPr>
            <a:r>
              <a:rPr lang="en-US" sz="2000" dirty="0" smtClean="0">
                <a:latin typeface="Arial" pitchFamily="34" charset="0"/>
                <a:cs typeface="Arial" pitchFamily="34" charset="0"/>
              </a:rPr>
              <a:t>produce one of the world's finest fibers – cashmere</a:t>
            </a:r>
          </a:p>
          <a:p>
            <a:pPr lvl="1">
              <a:lnSpc>
                <a:spcPts val="2200"/>
              </a:lnSpc>
            </a:pPr>
            <a:r>
              <a:rPr lang="en-US" sz="2000" dirty="0" smtClean="0">
                <a:latin typeface="Arial" pitchFamily="34" charset="0"/>
                <a:cs typeface="Arial" pitchFamily="34" charset="0"/>
              </a:rPr>
              <a:t>undercoat is downy soft, warm and light; is used to produce clothing; fibers vary from brown to light gray to white; white brings a considerable premium</a:t>
            </a:r>
          </a:p>
          <a:p>
            <a:pPr lvl="1">
              <a:lnSpc>
                <a:spcPts val="2200"/>
              </a:lnSpc>
            </a:pPr>
            <a:r>
              <a:rPr lang="en-US" sz="2000" dirty="0" smtClean="0">
                <a:latin typeface="Arial" pitchFamily="34" charset="0"/>
                <a:cs typeface="Arial" pitchFamily="34" charset="0"/>
              </a:rPr>
              <a:t>sheared once a year; adults produce, on average, 2 to 2 1/2 lbs. of fleece per year</a:t>
            </a:r>
          </a:p>
          <a:p>
            <a:pPr>
              <a:lnSpc>
                <a:spcPts val="2200"/>
              </a:lnSpc>
            </a:pPr>
            <a:endParaRPr lang="en-US" sz="2000" dirty="0"/>
          </a:p>
        </p:txBody>
      </p:sp>
    </p:spTree>
    <p:extLst>
      <p:ext uri="{BB962C8B-B14F-4D97-AF65-F5344CB8AC3E}">
        <p14:creationId xmlns:p14="http://schemas.microsoft.com/office/powerpoint/2010/main" val="14879032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A004599-F566-6640-BB63-AEF42B0DD061}" type="slidenum">
              <a:rPr lang="en-US" smtClean="0"/>
              <a:pPr/>
              <a:t>9</a:t>
            </a:fld>
            <a:endParaRPr lang="en-US" dirty="0"/>
          </a:p>
        </p:txBody>
      </p:sp>
      <p:sp>
        <p:nvSpPr>
          <p:cNvPr id="2" name="Title 1"/>
          <p:cNvSpPr>
            <a:spLocks noGrp="1"/>
          </p:cNvSpPr>
          <p:nvPr>
            <p:ph type="title" idx="4294967295"/>
          </p:nvPr>
        </p:nvSpPr>
        <p:spPr>
          <a:xfrm>
            <a:off x="457200" y="266383"/>
            <a:ext cx="4489450" cy="750887"/>
          </a:xfrm>
        </p:spPr>
        <p:txBody>
          <a:bodyPr>
            <a:normAutofit fontScale="90000"/>
          </a:bodyPr>
          <a:lstStyle/>
          <a:p>
            <a:r>
              <a:rPr lang="en-US" sz="7300" b="1" i="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Kinder</a:t>
            </a:r>
            <a:r>
              <a:rPr lang="en-US" b="1" i="1" dirty="0"/>
              <a:t> </a:t>
            </a:r>
            <a:endParaRPr lang="en-US" dirty="0"/>
          </a:p>
        </p:txBody>
      </p:sp>
      <p:sp>
        <p:nvSpPr>
          <p:cNvPr id="3" name="Content Placeholder 2"/>
          <p:cNvSpPr>
            <a:spLocks noGrp="1"/>
          </p:cNvSpPr>
          <p:nvPr>
            <p:ph idx="4294967295"/>
          </p:nvPr>
        </p:nvSpPr>
        <p:spPr>
          <a:xfrm>
            <a:off x="457200" y="2637533"/>
            <a:ext cx="8229600" cy="3640137"/>
          </a:xfrm>
          <a:prstGeom prst="rect">
            <a:avLst/>
          </a:prstGeom>
        </p:spPr>
        <p:txBody>
          <a:bodyPr>
            <a:noAutofit/>
          </a:bodyPr>
          <a:lstStyle/>
          <a:p>
            <a:pPr>
              <a:lnSpc>
                <a:spcPts val="2200"/>
              </a:lnSpc>
            </a:pPr>
            <a:r>
              <a:rPr lang="en-US" sz="2000" b="1" dirty="0" smtClean="0">
                <a:latin typeface="Arial" pitchFamily="34" charset="0"/>
                <a:cs typeface="Arial" pitchFamily="34" charset="0"/>
              </a:rPr>
              <a:t>Origin: </a:t>
            </a:r>
          </a:p>
          <a:p>
            <a:pPr lvl="1">
              <a:lnSpc>
                <a:spcPts val="2200"/>
              </a:lnSpc>
            </a:pPr>
            <a:r>
              <a:rPr lang="en-US" sz="2000" dirty="0" smtClean="0">
                <a:latin typeface="Arial" pitchFamily="34" charset="0"/>
                <a:cs typeface="Arial" pitchFamily="34" charset="0"/>
              </a:rPr>
              <a:t>United States</a:t>
            </a:r>
          </a:p>
          <a:p>
            <a:pPr lvl="1">
              <a:lnSpc>
                <a:spcPts val="2200"/>
              </a:lnSpc>
            </a:pPr>
            <a:r>
              <a:rPr lang="en-US" sz="2000" dirty="0" smtClean="0">
                <a:latin typeface="Arial" pitchFamily="34" charset="0"/>
                <a:cs typeface="Arial" pitchFamily="34" charset="0"/>
              </a:rPr>
              <a:t>developed </a:t>
            </a:r>
            <a:r>
              <a:rPr lang="en-US" sz="2000" dirty="0">
                <a:latin typeface="Arial" pitchFamily="34" charset="0"/>
                <a:cs typeface="Arial" pitchFamily="34" charset="0"/>
              </a:rPr>
              <a:t>in Washington in 1985 on </a:t>
            </a:r>
            <a:r>
              <a:rPr lang="en-US" sz="2000" dirty="0" smtClean="0">
                <a:latin typeface="Arial" pitchFamily="34" charset="0"/>
                <a:cs typeface="Arial" pitchFamily="34" charset="0"/>
              </a:rPr>
              <a:t>Zederkamm Farm using </a:t>
            </a:r>
            <a:r>
              <a:rPr lang="en-US" sz="2000" dirty="0">
                <a:latin typeface="Arial" pitchFamily="34" charset="0"/>
                <a:cs typeface="Arial" pitchFamily="34" charset="0"/>
              </a:rPr>
              <a:t>two Nubian </a:t>
            </a:r>
            <a:r>
              <a:rPr lang="en-US" sz="2000" dirty="0" smtClean="0">
                <a:latin typeface="Arial" pitchFamily="34" charset="0"/>
                <a:cs typeface="Arial" pitchFamily="34" charset="0"/>
              </a:rPr>
              <a:t>does </a:t>
            </a:r>
            <a:r>
              <a:rPr lang="en-US" sz="2000" dirty="0">
                <a:latin typeface="Arial" pitchFamily="34" charset="0"/>
                <a:cs typeface="Arial" pitchFamily="34" charset="0"/>
              </a:rPr>
              <a:t>and a </a:t>
            </a:r>
            <a:r>
              <a:rPr lang="en-US" sz="2000" dirty="0" smtClean="0">
                <a:latin typeface="Arial" pitchFamily="34" charset="0"/>
                <a:cs typeface="Arial" pitchFamily="34" charset="0"/>
              </a:rPr>
              <a:t>Pygmy buck; in </a:t>
            </a:r>
            <a:r>
              <a:rPr lang="en-US" sz="2000" dirty="0">
                <a:latin typeface="Arial" pitchFamily="34" charset="0"/>
                <a:cs typeface="Arial" pitchFamily="34" charset="0"/>
              </a:rPr>
              <a:t>1988 </a:t>
            </a:r>
            <a:r>
              <a:rPr lang="en-US" sz="2000" dirty="0" smtClean="0">
                <a:latin typeface="Arial" pitchFamily="34" charset="0"/>
                <a:cs typeface="Arial" pitchFamily="34" charset="0"/>
              </a:rPr>
              <a:t>the </a:t>
            </a:r>
            <a:r>
              <a:rPr lang="en-US" sz="2000" dirty="0">
                <a:latin typeface="Arial" pitchFamily="34" charset="0"/>
                <a:cs typeface="Arial" pitchFamily="34" charset="0"/>
              </a:rPr>
              <a:t>Kinder Goat Breeders Association (KGBA</a:t>
            </a:r>
            <a:r>
              <a:rPr lang="en-US" sz="2000" dirty="0" smtClean="0">
                <a:latin typeface="Arial" pitchFamily="34" charset="0"/>
                <a:cs typeface="Arial" pitchFamily="34" charset="0"/>
              </a:rPr>
              <a:t>) was developed </a:t>
            </a:r>
          </a:p>
          <a:p>
            <a:pPr>
              <a:lnSpc>
                <a:spcPts val="2200"/>
              </a:lnSpc>
            </a:pPr>
            <a:r>
              <a:rPr lang="en-US" sz="2000" b="1" dirty="0" smtClean="0">
                <a:latin typeface="Arial" pitchFamily="34" charset="0"/>
                <a:cs typeface="Arial" pitchFamily="34" charset="0"/>
              </a:rPr>
              <a:t>Characteristics: </a:t>
            </a:r>
          </a:p>
          <a:p>
            <a:pPr lvl="1">
              <a:lnSpc>
                <a:spcPts val="2200"/>
              </a:lnSpc>
            </a:pPr>
            <a:r>
              <a:rPr lang="en-US" sz="2000" dirty="0" smtClean="0">
                <a:latin typeface="Arial" pitchFamily="34" charset="0"/>
                <a:cs typeface="Arial" pitchFamily="34" charset="0"/>
              </a:rPr>
              <a:t>moderate size</a:t>
            </a:r>
          </a:p>
          <a:p>
            <a:pPr lvl="1">
              <a:lnSpc>
                <a:spcPts val="2200"/>
              </a:lnSpc>
            </a:pPr>
            <a:r>
              <a:rPr lang="en-US" sz="2000" dirty="0" smtClean="0">
                <a:latin typeface="Arial" pitchFamily="34" charset="0"/>
                <a:cs typeface="Arial" pitchFamily="34" charset="0"/>
              </a:rPr>
              <a:t>hardy and highly efficient goat known for its docile nature</a:t>
            </a:r>
          </a:p>
          <a:p>
            <a:pPr>
              <a:lnSpc>
                <a:spcPts val="2200"/>
              </a:lnSpc>
            </a:pPr>
            <a:r>
              <a:rPr lang="en-US" sz="2000" b="1" dirty="0">
                <a:latin typeface="Arial" pitchFamily="34" charset="0"/>
                <a:cs typeface="Arial" pitchFamily="34" charset="0"/>
              </a:rPr>
              <a:t>Usage: </a:t>
            </a:r>
            <a:endParaRPr lang="en-US" sz="2000" b="1" dirty="0" smtClean="0">
              <a:latin typeface="Arial" pitchFamily="34" charset="0"/>
              <a:cs typeface="Arial" pitchFamily="34" charset="0"/>
            </a:endParaRPr>
          </a:p>
          <a:p>
            <a:pPr lvl="1">
              <a:lnSpc>
                <a:spcPts val="2200"/>
              </a:lnSpc>
            </a:pPr>
            <a:r>
              <a:rPr lang="en-US" sz="2000" dirty="0" smtClean="0">
                <a:latin typeface="Arial" pitchFamily="34" charset="0"/>
                <a:cs typeface="Arial" pitchFamily="34" charset="0"/>
              </a:rPr>
              <a:t>dual </a:t>
            </a:r>
            <a:r>
              <a:rPr lang="en-US" sz="2000" dirty="0">
                <a:latin typeface="Arial" pitchFamily="34" charset="0"/>
                <a:cs typeface="Arial" pitchFamily="34" charset="0"/>
              </a:rPr>
              <a:t>purpose breed producing both milk and </a:t>
            </a:r>
            <a:r>
              <a:rPr lang="en-US" sz="2000" dirty="0" smtClean="0">
                <a:latin typeface="Arial" pitchFamily="34" charset="0"/>
                <a:cs typeface="Arial" pitchFamily="34" charset="0"/>
              </a:rPr>
              <a:t>meat</a:t>
            </a:r>
          </a:p>
          <a:p>
            <a:pPr lvl="1">
              <a:lnSpc>
                <a:spcPts val="2200"/>
              </a:lnSpc>
            </a:pPr>
            <a:r>
              <a:rPr lang="en-US" sz="2000" smtClean="0">
                <a:latin typeface="Arial" pitchFamily="34" charset="0"/>
                <a:cs typeface="Arial" pitchFamily="34" charset="0"/>
              </a:rPr>
              <a:t>whethers </a:t>
            </a:r>
            <a:r>
              <a:rPr lang="en-US" sz="2000" dirty="0">
                <a:latin typeface="Arial" pitchFamily="34" charset="0"/>
                <a:cs typeface="Arial" pitchFamily="34" charset="0"/>
              </a:rPr>
              <a:t>are good meat animals with rapid growth rates and high dressing </a:t>
            </a:r>
            <a:r>
              <a:rPr lang="en-US" sz="2000" dirty="0" smtClean="0">
                <a:latin typeface="Arial" pitchFamily="34" charset="0"/>
                <a:cs typeface="Arial" pitchFamily="34" charset="0"/>
              </a:rPr>
              <a:t>percent</a:t>
            </a:r>
          </a:p>
          <a:p>
            <a:pPr lvl="1">
              <a:lnSpc>
                <a:spcPts val="2200"/>
              </a:lnSpc>
            </a:pPr>
            <a:r>
              <a:rPr lang="en-US" sz="2000" dirty="0" smtClean="0">
                <a:latin typeface="Arial" pitchFamily="34" charset="0"/>
                <a:cs typeface="Arial" pitchFamily="34" charset="0"/>
              </a:rPr>
              <a:t>known </a:t>
            </a:r>
            <a:r>
              <a:rPr lang="en-US" sz="2000" dirty="0">
                <a:latin typeface="Arial" pitchFamily="34" charset="0"/>
                <a:cs typeface="Arial" pitchFamily="34" charset="0"/>
              </a:rPr>
              <a:t>for its multiple births with triplets and quads being </a:t>
            </a:r>
            <a:r>
              <a:rPr lang="en-US" sz="2000" dirty="0" smtClean="0">
                <a:latin typeface="Arial" pitchFamily="34" charset="0"/>
                <a:cs typeface="Arial" pitchFamily="34" charset="0"/>
              </a:rPr>
              <a:t>routine; quintuplets </a:t>
            </a:r>
            <a:r>
              <a:rPr lang="en-US" sz="2000" dirty="0">
                <a:latin typeface="Arial" pitchFamily="34" charset="0"/>
                <a:cs typeface="Arial" pitchFamily="34" charset="0"/>
              </a:rPr>
              <a:t>and </a:t>
            </a:r>
            <a:r>
              <a:rPr lang="en-US" sz="2000" dirty="0" smtClean="0">
                <a:latin typeface="Arial" pitchFamily="34" charset="0"/>
                <a:cs typeface="Arial" pitchFamily="34" charset="0"/>
              </a:rPr>
              <a:t>sextuplets are common</a:t>
            </a:r>
          </a:p>
        </p:txBody>
      </p:sp>
      <p:pic>
        <p:nvPicPr>
          <p:cNvPr id="91138" name="Picture 2" descr="J:\Livestock Breed ID\animal pictures\0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0655" y="220532"/>
            <a:ext cx="3509751" cy="2350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554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4470</TotalTime>
  <Words>1867</Words>
  <Application>Microsoft Office PowerPoint</Application>
  <PresentationFormat>On-screen Show (4:3)</PresentationFormat>
  <Paragraphs>298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Custom Design</vt:lpstr>
      <vt:lpstr>PowerPoint Presentation</vt:lpstr>
      <vt:lpstr>Alpine </vt:lpstr>
      <vt:lpstr>Anglo- Nubian </vt:lpstr>
      <vt:lpstr>Angora </vt:lpstr>
      <vt:lpstr>Australian Goat </vt:lpstr>
      <vt:lpstr>Boer Goat </vt:lpstr>
      <vt:lpstr>British  Alpine </vt:lpstr>
      <vt:lpstr>Cashmere </vt:lpstr>
      <vt:lpstr>Kinder </vt:lpstr>
      <vt:lpstr>LaMancha </vt:lpstr>
      <vt:lpstr>Nigerian Dwarf </vt:lpstr>
      <vt:lpstr>Nubian </vt:lpstr>
      <vt:lpstr>Oberhasli </vt:lpstr>
      <vt:lpstr>Pygmy Goat </vt:lpstr>
      <vt:lpstr>Saanen </vt:lpstr>
      <vt:lpstr>Toggenburg </vt:lpstr>
      <vt:lpstr>Wooden Leg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Guest</dc:creator>
  <cp:lastModifiedBy>Alyssa Smith</cp:lastModifiedBy>
  <cp:revision>217</cp:revision>
  <cp:lastPrinted>2013-05-08T18:07:26Z</cp:lastPrinted>
  <dcterms:created xsi:type="dcterms:W3CDTF">2012-11-20T01:02:23Z</dcterms:created>
  <dcterms:modified xsi:type="dcterms:W3CDTF">2014-02-11T18:53:23Z</dcterms:modified>
</cp:coreProperties>
</file>